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</p:sldIdLst>
  <p:sldSz cx="11430000" cy="6445250"/>
  <p:notesSz cx="11430000" cy="644525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3" d="100"/>
          <a:sy n="93" d="100"/>
        </p:scale>
        <p:origin x="392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57250" y="1998027"/>
            <a:ext cx="9715500" cy="13535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14500" y="3609340"/>
            <a:ext cx="8001000" cy="16113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150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886450" y="1482407"/>
            <a:ext cx="497205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253"/>
            <a:ext cx="4286249" cy="6438645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2825" y="1933575"/>
            <a:ext cx="3857624" cy="25717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74857" y="423262"/>
            <a:ext cx="10166167" cy="14072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300" b="0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71500" y="1482407"/>
            <a:ext cx="10287000" cy="4253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886200" y="5994082"/>
            <a:ext cx="36576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15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229600" y="5994082"/>
            <a:ext cx="2628900" cy="322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253"/>
            <a:ext cx="4286249" cy="64386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2825" y="1466849"/>
            <a:ext cx="3857624" cy="350519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375" y="1719426"/>
            <a:ext cx="532130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6100"/>
              </a:lnSpc>
              <a:spcBef>
                <a:spcPts val="95"/>
              </a:spcBef>
            </a:pPr>
            <a:r>
              <a:rPr spc="254" dirty="0"/>
              <a:t>Data</a:t>
            </a:r>
            <a:r>
              <a:rPr spc="-220" dirty="0"/>
              <a:t> </a:t>
            </a:r>
            <a:r>
              <a:rPr spc="325" dirty="0"/>
              <a:t>Sci</a:t>
            </a:r>
            <a:r>
              <a:rPr lang="en-IN" spc="325" dirty="0"/>
              <a:t>e</a:t>
            </a:r>
            <a:r>
              <a:rPr spc="325" dirty="0" err="1"/>
              <a:t>nce</a:t>
            </a:r>
            <a:r>
              <a:rPr spc="-220" dirty="0"/>
              <a:t> </a:t>
            </a:r>
            <a:r>
              <a:rPr spc="390" dirty="0"/>
              <a:t>and</a:t>
            </a:r>
            <a:r>
              <a:rPr spc="-220" dirty="0"/>
              <a:t> </a:t>
            </a:r>
            <a:r>
              <a:rPr spc="90" dirty="0"/>
              <a:t>Big</a:t>
            </a:r>
            <a:r>
              <a:rPr spc="-220" dirty="0"/>
              <a:t> </a:t>
            </a:r>
            <a:r>
              <a:rPr spc="300" dirty="0"/>
              <a:t>Data</a:t>
            </a:r>
            <a:r>
              <a:rPr sz="1750" spc="300" dirty="0"/>
              <a:t>: </a:t>
            </a:r>
            <a:r>
              <a:rPr spc="200" dirty="0"/>
              <a:t>Unlocking</a:t>
            </a:r>
            <a:r>
              <a:rPr spc="-229" dirty="0"/>
              <a:t> </a:t>
            </a:r>
            <a:r>
              <a:rPr spc="365" dirty="0"/>
              <a:t>the</a:t>
            </a:r>
            <a:r>
              <a:rPr spc="-225" dirty="0"/>
              <a:t> </a:t>
            </a:r>
            <a:r>
              <a:rPr spc="225" dirty="0"/>
              <a:t>Future</a:t>
            </a:r>
            <a:endParaRPr sz="1750" dirty="0"/>
          </a:p>
        </p:txBody>
      </p:sp>
      <p:sp>
        <p:nvSpPr>
          <p:cNvPr id="5" name="object 5"/>
          <p:cNvSpPr txBox="1"/>
          <p:nvPr/>
        </p:nvSpPr>
        <p:spPr>
          <a:xfrm>
            <a:off x="587375" y="3021194"/>
            <a:ext cx="5702300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science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big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are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transforming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way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5" dirty="0">
                <a:solidFill>
                  <a:srgbClr val="262424"/>
                </a:solidFill>
                <a:latin typeface="Times New Roman"/>
                <a:cs typeface="Times New Roman"/>
              </a:rPr>
              <a:t>businesses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and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organizations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operate</a:t>
            </a:r>
            <a:r>
              <a:rPr sz="700" spc="13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r>
              <a:rPr sz="700" spc="17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Leveraging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0" dirty="0">
                <a:solidFill>
                  <a:srgbClr val="262424"/>
                </a:solidFill>
                <a:latin typeface="Times New Roman"/>
                <a:cs typeface="Times New Roman"/>
              </a:rPr>
              <a:t>advanced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analytics</a:t>
            </a:r>
            <a:r>
              <a:rPr sz="700" spc="95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7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machine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learning</a:t>
            </a:r>
            <a:r>
              <a:rPr sz="700" spc="85" dirty="0">
                <a:solidFill>
                  <a:srgbClr val="262424"/>
                </a:solidFill>
                <a:latin typeface="Times New Roman"/>
                <a:cs typeface="Times New Roman"/>
              </a:rPr>
              <a:t>,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vast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0" dirty="0">
                <a:solidFill>
                  <a:srgbClr val="262424"/>
                </a:solidFill>
                <a:latin typeface="Times New Roman"/>
                <a:cs typeface="Times New Roman"/>
              </a:rPr>
              <a:t>sources</a:t>
            </a:r>
            <a:r>
              <a:rPr sz="700" spc="14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6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science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provides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powerful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insights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drive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innovation</a:t>
            </a:r>
            <a:r>
              <a:rPr sz="1300" spc="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strategic</a:t>
            </a:r>
            <a:r>
              <a:rPr sz="1300" spc="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decision</a:t>
            </a:r>
            <a:r>
              <a:rPr sz="700" spc="120" dirty="0">
                <a:solidFill>
                  <a:srgbClr val="262424"/>
                </a:solidFill>
                <a:latin typeface="Times New Roman"/>
                <a:cs typeface="Times New Roman"/>
              </a:rPr>
              <a:t>-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making</a:t>
            </a:r>
            <a:r>
              <a:rPr sz="700" spc="9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7375" y="4388319"/>
            <a:ext cx="2232025" cy="266098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IN" sz="1650" spc="180" dirty="0">
                <a:solidFill>
                  <a:srgbClr val="262424"/>
                </a:solidFill>
                <a:latin typeface="Times New Roman"/>
                <a:cs typeface="Times New Roman"/>
              </a:rPr>
              <a:t>L.</a:t>
            </a:r>
            <a:r>
              <a:rPr sz="1650" spc="-6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lang="en-IN" sz="1650" spc="135" dirty="0">
                <a:solidFill>
                  <a:srgbClr val="262424"/>
                </a:solidFill>
                <a:latin typeface="Times New Roman"/>
                <a:cs typeface="Times New Roman"/>
              </a:rPr>
              <a:t>S</a:t>
            </a:r>
            <a:r>
              <a:rPr sz="1650" spc="135" dirty="0">
                <a:solidFill>
                  <a:srgbClr val="262424"/>
                </a:solidFill>
                <a:latin typeface="Times New Roman"/>
                <a:cs typeface="Times New Roman"/>
              </a:rPr>
              <a:t>ai</a:t>
            </a:r>
            <a:r>
              <a:rPr lang="en-IN" sz="1650" spc="135" dirty="0">
                <a:solidFill>
                  <a:srgbClr val="262424"/>
                </a:solidFill>
                <a:latin typeface="Times New Roman"/>
                <a:cs typeface="Times New Roman"/>
              </a:rPr>
              <a:t>S</a:t>
            </a:r>
            <a:r>
              <a:rPr sz="1650" spc="135" dirty="0" err="1">
                <a:solidFill>
                  <a:srgbClr val="262424"/>
                </a:solidFill>
                <a:latin typeface="Times New Roman"/>
                <a:cs typeface="Times New Roman"/>
              </a:rPr>
              <a:t>ri</a:t>
            </a:r>
            <a:r>
              <a:rPr lang="en-IN" sz="1650" spc="135" dirty="0">
                <a:solidFill>
                  <a:srgbClr val="262424"/>
                </a:solidFill>
                <a:latin typeface="Times New Roman"/>
                <a:cs typeface="Times New Roman"/>
              </a:rPr>
              <a:t> - 220</a:t>
            </a:r>
            <a:r>
              <a:rPr lang="en-IN" sz="1650" spc="-60" dirty="0">
                <a:solidFill>
                  <a:srgbClr val="262424"/>
                </a:solidFill>
                <a:latin typeface="Times New Roman"/>
                <a:cs typeface="Times New Roman"/>
              </a:rPr>
              <a:t>71A6791</a:t>
            </a:r>
            <a:endParaRPr sz="1650" dirty="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2349267"/>
            <a:ext cx="5344160" cy="426084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600" spc="695" dirty="0"/>
              <a:t>The</a:t>
            </a:r>
            <a:r>
              <a:rPr sz="2600" spc="-45" dirty="0"/>
              <a:t> </a:t>
            </a:r>
            <a:r>
              <a:rPr sz="2600" spc="540" dirty="0"/>
              <a:t>Future</a:t>
            </a:r>
            <a:r>
              <a:rPr sz="2600" spc="-45" dirty="0"/>
              <a:t> </a:t>
            </a:r>
            <a:r>
              <a:rPr sz="2600" spc="565" dirty="0"/>
              <a:t>of</a:t>
            </a:r>
            <a:r>
              <a:rPr sz="2600" spc="-40" dirty="0"/>
              <a:t> </a:t>
            </a:r>
            <a:r>
              <a:rPr sz="2600" spc="585" dirty="0"/>
              <a:t>Data</a:t>
            </a:r>
            <a:r>
              <a:rPr sz="2600" spc="-45" dirty="0"/>
              <a:t> </a:t>
            </a:r>
            <a:r>
              <a:rPr sz="2600" spc="625" dirty="0"/>
              <a:t>Science</a:t>
            </a:r>
            <a:endParaRPr sz="2600"/>
          </a:p>
        </p:txBody>
      </p:sp>
      <p:sp>
        <p:nvSpPr>
          <p:cNvPr id="3" name="object 3"/>
          <p:cNvSpPr txBox="1"/>
          <p:nvPr/>
        </p:nvSpPr>
        <p:spPr>
          <a:xfrm>
            <a:off x="587375" y="3002144"/>
            <a:ext cx="5631815" cy="112077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>
              <a:lnSpc>
                <a:spcPct val="137800"/>
              </a:lnSpc>
              <a:spcBef>
                <a:spcPts val="120"/>
              </a:spcBef>
            </a:pP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As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technology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continues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evolve</a:t>
            </a:r>
            <a:r>
              <a:rPr sz="400" spc="11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400" spc="2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0" dirty="0">
                <a:solidFill>
                  <a:srgbClr val="262424"/>
                </a:solidFill>
                <a:latin typeface="Times New Roman"/>
                <a:cs typeface="Times New Roman"/>
              </a:rPr>
              <a:t>field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of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science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will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become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increasingly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0" dirty="0">
                <a:solidFill>
                  <a:srgbClr val="262424"/>
                </a:solidFill>
                <a:latin typeface="Times New Roman"/>
                <a:cs typeface="Times New Roman"/>
              </a:rPr>
              <a:t>advanced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0" dirty="0">
                <a:solidFill>
                  <a:srgbClr val="262424"/>
                </a:solidFill>
                <a:latin typeface="Times New Roman"/>
                <a:cs typeface="Times New Roman"/>
              </a:rPr>
              <a:t>influential</a:t>
            </a:r>
            <a:r>
              <a:rPr sz="400" spc="6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r>
              <a:rPr sz="400" spc="2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Emerging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trends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include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the 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integration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of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artificial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intelligence</a:t>
            </a:r>
            <a:r>
              <a:rPr sz="400" spc="85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400" spc="27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rise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of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65" dirty="0">
                <a:solidFill>
                  <a:srgbClr val="262424"/>
                </a:solidFill>
                <a:latin typeface="Times New Roman"/>
                <a:cs typeface="Times New Roman"/>
              </a:rPr>
              <a:t>edge</a:t>
            </a:r>
            <a:r>
              <a:rPr sz="1300" spc="5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computing</a:t>
            </a:r>
            <a:r>
              <a:rPr sz="400" spc="12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400" spc="27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the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growing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importance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of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ethical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practices</a:t>
            </a:r>
            <a:r>
              <a:rPr sz="400" spc="114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57BA73C-4A07-E05D-1EF5-B498BC3307F1}"/>
              </a:ext>
            </a:extLst>
          </p:cNvPr>
          <p:cNvSpPr/>
          <p:nvPr/>
        </p:nvSpPr>
        <p:spPr>
          <a:xfrm>
            <a:off x="381000" y="2384425"/>
            <a:ext cx="10515600" cy="144655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5220445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7375" y="2013716"/>
            <a:ext cx="9799955" cy="53149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pc="290" dirty="0"/>
              <a:t>Understanding</a:t>
            </a:r>
            <a:r>
              <a:rPr spc="-215" dirty="0"/>
              <a:t> </a:t>
            </a:r>
            <a:r>
              <a:rPr spc="365" dirty="0"/>
              <a:t>the</a:t>
            </a:r>
            <a:r>
              <a:rPr spc="-215" dirty="0"/>
              <a:t> </a:t>
            </a:r>
            <a:r>
              <a:rPr spc="295" dirty="0"/>
              <a:t>Fundamentals</a:t>
            </a:r>
            <a:r>
              <a:rPr spc="-215" dirty="0"/>
              <a:t> </a:t>
            </a:r>
            <a:r>
              <a:rPr spc="270" dirty="0"/>
              <a:t>of</a:t>
            </a:r>
            <a:r>
              <a:rPr spc="-215" dirty="0"/>
              <a:t> </a:t>
            </a:r>
            <a:r>
              <a:rPr spc="254" dirty="0"/>
              <a:t>Data</a:t>
            </a:r>
            <a:r>
              <a:rPr spc="-215" dirty="0"/>
              <a:t> </a:t>
            </a:r>
            <a:r>
              <a:rPr spc="315" dirty="0"/>
              <a:t>Science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87361" y="2976945"/>
            <a:ext cx="153098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25" dirty="0">
                <a:latin typeface="Times New Roman"/>
                <a:cs typeface="Times New Roman"/>
              </a:rPr>
              <a:t>Data</a:t>
            </a:r>
            <a:r>
              <a:rPr sz="1650" spc="-110" dirty="0">
                <a:latin typeface="Times New Roman"/>
                <a:cs typeface="Times New Roman"/>
              </a:rPr>
              <a:t> </a:t>
            </a:r>
            <a:r>
              <a:rPr sz="1650" spc="85" dirty="0">
                <a:latin typeface="Times New Roman"/>
                <a:cs typeface="Times New Roman"/>
              </a:rPr>
              <a:t>Collection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7371" y="3364094"/>
            <a:ext cx="2952750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Gathering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curating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from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diverse</a:t>
            </a:r>
            <a:r>
              <a:rPr sz="1300" spc="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0" dirty="0">
                <a:solidFill>
                  <a:srgbClr val="262424"/>
                </a:solidFill>
                <a:latin typeface="Times New Roman"/>
                <a:cs typeface="Times New Roman"/>
              </a:rPr>
              <a:t>sources</a:t>
            </a:r>
            <a:r>
              <a:rPr sz="700" spc="14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8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including</a:t>
            </a:r>
            <a:r>
              <a:rPr sz="1300" spc="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structured</a:t>
            </a:r>
            <a:r>
              <a:rPr sz="700" spc="100" dirty="0">
                <a:solidFill>
                  <a:srgbClr val="262424"/>
                </a:solidFill>
                <a:latin typeface="Times New Roman"/>
                <a:cs typeface="Times New Roman"/>
              </a:rPr>
              <a:t>,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unstructured</a:t>
            </a:r>
            <a:r>
              <a:rPr sz="700" spc="11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7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real</a:t>
            </a:r>
            <a:r>
              <a:rPr sz="700" spc="130" dirty="0">
                <a:solidFill>
                  <a:srgbClr val="262424"/>
                </a:solidFill>
                <a:latin typeface="Times New Roman"/>
                <a:cs typeface="Times New Roman"/>
              </a:rPr>
              <a:t>-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time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700" spc="12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45851" y="2976945"/>
            <a:ext cx="1967864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25" dirty="0">
                <a:latin typeface="Times New Roman"/>
                <a:cs typeface="Times New Roman"/>
              </a:rPr>
              <a:t>Data</a:t>
            </a:r>
            <a:r>
              <a:rPr sz="1650" spc="-110" dirty="0">
                <a:latin typeface="Times New Roman"/>
                <a:cs typeface="Times New Roman"/>
              </a:rPr>
              <a:t> </a:t>
            </a:r>
            <a:r>
              <a:rPr sz="1650" spc="140" dirty="0">
                <a:latin typeface="Times New Roman"/>
                <a:cs typeface="Times New Roman"/>
              </a:rPr>
              <a:t>Preprocessing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45843" y="3364094"/>
            <a:ext cx="2981325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Cleaning</a:t>
            </a:r>
            <a:r>
              <a:rPr sz="700" spc="95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6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transforming</a:t>
            </a:r>
            <a:r>
              <a:rPr sz="700" spc="95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6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preparing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0" dirty="0">
                <a:solidFill>
                  <a:srgbClr val="262424"/>
                </a:solidFill>
                <a:latin typeface="Times New Roman"/>
                <a:cs typeface="Times New Roman"/>
              </a:rPr>
              <a:t>for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analysis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ensure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accuracy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relevance</a:t>
            </a:r>
            <a:r>
              <a:rPr sz="700" spc="10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04340" y="2976945"/>
            <a:ext cx="1907539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05" dirty="0">
                <a:latin typeface="Times New Roman"/>
                <a:cs typeface="Times New Roman"/>
              </a:rPr>
              <a:t>Statistical</a:t>
            </a:r>
            <a:r>
              <a:rPr sz="1650" spc="-114" dirty="0">
                <a:latin typeface="Times New Roman"/>
                <a:cs typeface="Times New Roman"/>
              </a:rPr>
              <a:t> </a:t>
            </a:r>
            <a:r>
              <a:rPr sz="1650" spc="105" dirty="0">
                <a:latin typeface="Times New Roman"/>
                <a:cs typeface="Times New Roman"/>
              </a:rPr>
              <a:t>Analysis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704335" y="3364094"/>
            <a:ext cx="2963545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60" dirty="0">
                <a:solidFill>
                  <a:srgbClr val="262424"/>
                </a:solidFill>
                <a:latin typeface="Times New Roman"/>
                <a:cs typeface="Times New Roman"/>
              </a:rPr>
              <a:t>Applying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statistical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techniques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to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uncover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patterns</a:t>
            </a:r>
            <a:r>
              <a:rPr sz="700" spc="125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6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trends</a:t>
            </a:r>
            <a:r>
              <a:rPr sz="700" spc="125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6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insights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hidden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0" dirty="0">
                <a:solidFill>
                  <a:srgbClr val="262424"/>
                </a:solidFill>
                <a:latin typeface="Times New Roman"/>
                <a:cs typeface="Times New Roman"/>
              </a:rPr>
              <a:t>within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700" spc="13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253"/>
            <a:ext cx="4286249" cy="64386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2825" y="2009775"/>
            <a:ext cx="3857624" cy="24193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375" y="433551"/>
            <a:ext cx="5426075" cy="11112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8000"/>
              </a:lnSpc>
              <a:spcBef>
                <a:spcPts val="95"/>
              </a:spcBef>
            </a:pPr>
            <a:r>
              <a:rPr spc="330" dirty="0"/>
              <a:t>The</a:t>
            </a:r>
            <a:r>
              <a:rPr spc="-225" dirty="0"/>
              <a:t> </a:t>
            </a:r>
            <a:r>
              <a:rPr spc="145" dirty="0"/>
              <a:t>Role</a:t>
            </a:r>
            <a:r>
              <a:rPr spc="-220" dirty="0"/>
              <a:t> </a:t>
            </a:r>
            <a:r>
              <a:rPr spc="270" dirty="0"/>
              <a:t>of</a:t>
            </a:r>
            <a:r>
              <a:rPr spc="-220" dirty="0"/>
              <a:t> </a:t>
            </a:r>
            <a:r>
              <a:rPr spc="90" dirty="0"/>
              <a:t>Big</a:t>
            </a:r>
            <a:r>
              <a:rPr spc="-220" dirty="0"/>
              <a:t> </a:t>
            </a:r>
            <a:r>
              <a:rPr spc="254" dirty="0"/>
              <a:t>Data</a:t>
            </a:r>
            <a:r>
              <a:rPr spc="-225" dirty="0"/>
              <a:t> </a:t>
            </a:r>
            <a:r>
              <a:rPr spc="165" dirty="0"/>
              <a:t>in</a:t>
            </a:r>
            <a:r>
              <a:rPr spc="-220" dirty="0"/>
              <a:t> </a:t>
            </a:r>
            <a:r>
              <a:rPr spc="235" dirty="0"/>
              <a:t>Data </a:t>
            </a:r>
            <a:r>
              <a:rPr spc="315" dirty="0"/>
              <a:t>Science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64368" y="1819274"/>
            <a:ext cx="972185" cy="4133850"/>
            <a:chOff x="664368" y="1819274"/>
            <a:chExt cx="972185" cy="4133850"/>
          </a:xfrm>
        </p:grpSpPr>
        <p:sp>
          <p:nvSpPr>
            <p:cNvPr id="6" name="object 6"/>
            <p:cNvSpPr/>
            <p:nvPr/>
          </p:nvSpPr>
          <p:spPr>
            <a:xfrm>
              <a:off x="847725" y="1819274"/>
              <a:ext cx="788670" cy="4134485"/>
            </a:xfrm>
            <a:custGeom>
              <a:avLst/>
              <a:gdLst/>
              <a:ahLst/>
              <a:cxnLst/>
              <a:rect l="l" t="t" r="r" b="b"/>
              <a:pathLst>
                <a:path w="788669" h="4134485">
                  <a:moveTo>
                    <a:pt x="19050" y="6896"/>
                  </a:moveTo>
                  <a:lnTo>
                    <a:pt x="18122" y="4648"/>
                  </a:lnTo>
                  <a:lnTo>
                    <a:pt x="14401" y="927"/>
                  </a:lnTo>
                  <a:lnTo>
                    <a:pt x="12153" y="0"/>
                  </a:ln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4124337"/>
                  </a:lnTo>
                  <a:lnTo>
                    <a:pt x="0" y="4126966"/>
                  </a:lnTo>
                  <a:lnTo>
                    <a:pt x="927" y="4129201"/>
                  </a:lnTo>
                  <a:lnTo>
                    <a:pt x="4648" y="4132923"/>
                  </a:lnTo>
                  <a:lnTo>
                    <a:pt x="6896" y="4133862"/>
                  </a:lnTo>
                  <a:lnTo>
                    <a:pt x="12153" y="4133862"/>
                  </a:lnTo>
                  <a:lnTo>
                    <a:pt x="14401" y="4132923"/>
                  </a:lnTo>
                  <a:lnTo>
                    <a:pt x="18122" y="4129201"/>
                  </a:lnTo>
                  <a:lnTo>
                    <a:pt x="19050" y="4126966"/>
                  </a:lnTo>
                  <a:lnTo>
                    <a:pt x="19050" y="6896"/>
                  </a:lnTo>
                  <a:close/>
                </a:path>
                <a:path w="788669" h="4134485">
                  <a:moveTo>
                    <a:pt x="788200" y="378371"/>
                  </a:moveTo>
                  <a:lnTo>
                    <a:pt x="787260" y="376123"/>
                  </a:lnTo>
                  <a:lnTo>
                    <a:pt x="783539" y="372402"/>
                  </a:lnTo>
                  <a:lnTo>
                    <a:pt x="781304" y="371475"/>
                  </a:lnTo>
                  <a:lnTo>
                    <a:pt x="195008" y="371475"/>
                  </a:lnTo>
                  <a:lnTo>
                    <a:pt x="192760" y="372402"/>
                  </a:lnTo>
                  <a:lnTo>
                    <a:pt x="189039" y="376123"/>
                  </a:lnTo>
                  <a:lnTo>
                    <a:pt x="188112" y="378371"/>
                  </a:lnTo>
                  <a:lnTo>
                    <a:pt x="188112" y="381000"/>
                  </a:lnTo>
                  <a:lnTo>
                    <a:pt x="188112" y="383628"/>
                  </a:lnTo>
                  <a:lnTo>
                    <a:pt x="189039" y="385876"/>
                  </a:lnTo>
                  <a:lnTo>
                    <a:pt x="192760" y="389597"/>
                  </a:lnTo>
                  <a:lnTo>
                    <a:pt x="195008" y="390525"/>
                  </a:lnTo>
                  <a:lnTo>
                    <a:pt x="781304" y="390525"/>
                  </a:lnTo>
                  <a:lnTo>
                    <a:pt x="783539" y="389597"/>
                  </a:lnTo>
                  <a:lnTo>
                    <a:pt x="787260" y="385876"/>
                  </a:lnTo>
                  <a:lnTo>
                    <a:pt x="788200" y="383628"/>
                  </a:lnTo>
                  <a:lnTo>
                    <a:pt x="788200" y="378371"/>
                  </a:lnTo>
                  <a:close/>
                </a:path>
              </a:pathLst>
            </a:custGeom>
            <a:solidFill>
              <a:srgbClr val="BFC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69131" y="201453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9380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25"/>
                  </a:lnTo>
                  <a:lnTo>
                    <a:pt x="0" y="325755"/>
                  </a:lnTo>
                  <a:lnTo>
                    <a:pt x="0" y="329387"/>
                  </a:lnTo>
                  <a:lnTo>
                    <a:pt x="18747" y="367385"/>
                  </a:lnTo>
                  <a:lnTo>
                    <a:pt x="51619" y="381000"/>
                  </a:lnTo>
                  <a:lnTo>
                    <a:pt x="329380" y="381000"/>
                  </a:lnTo>
                  <a:lnTo>
                    <a:pt x="367381" y="362254"/>
                  </a:lnTo>
                  <a:lnTo>
                    <a:pt x="381000" y="329387"/>
                  </a:lnTo>
                  <a:lnTo>
                    <a:pt x="381000" y="51625"/>
                  </a:lnTo>
                  <a:lnTo>
                    <a:pt x="362252" y="13614"/>
                  </a:lnTo>
                  <a:lnTo>
                    <a:pt x="332973" y="355"/>
                  </a:lnTo>
                  <a:lnTo>
                    <a:pt x="329380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69131" y="2014537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755"/>
                  </a:moveTo>
                  <a:lnTo>
                    <a:pt x="0" y="55245"/>
                  </a:lnTo>
                  <a:lnTo>
                    <a:pt x="0" y="51625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59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0" y="0"/>
                  </a:lnTo>
                  <a:lnTo>
                    <a:pt x="332973" y="355"/>
                  </a:lnTo>
                  <a:lnTo>
                    <a:pt x="336534" y="1066"/>
                  </a:lnTo>
                  <a:lnTo>
                    <a:pt x="340092" y="1765"/>
                  </a:lnTo>
                  <a:lnTo>
                    <a:pt x="356448" y="9309"/>
                  </a:lnTo>
                  <a:lnTo>
                    <a:pt x="359464" y="11328"/>
                  </a:lnTo>
                  <a:lnTo>
                    <a:pt x="379938" y="44462"/>
                  </a:lnTo>
                  <a:lnTo>
                    <a:pt x="380648" y="48018"/>
                  </a:lnTo>
                  <a:lnTo>
                    <a:pt x="381000" y="51625"/>
                  </a:lnTo>
                  <a:lnTo>
                    <a:pt x="381000" y="55245"/>
                  </a:lnTo>
                  <a:lnTo>
                    <a:pt x="381000" y="325755"/>
                  </a:lnTo>
                  <a:lnTo>
                    <a:pt x="381000" y="329387"/>
                  </a:lnTo>
                  <a:lnTo>
                    <a:pt x="380648" y="332968"/>
                  </a:lnTo>
                  <a:lnTo>
                    <a:pt x="362252" y="367385"/>
                  </a:lnTo>
                  <a:lnTo>
                    <a:pt x="336534" y="379933"/>
                  </a:lnTo>
                  <a:lnTo>
                    <a:pt x="332973" y="380644"/>
                  </a:lnTo>
                  <a:lnTo>
                    <a:pt x="329380" y="381000"/>
                  </a:lnTo>
                  <a:lnTo>
                    <a:pt x="325755" y="381000"/>
                  </a:lnTo>
                  <a:lnTo>
                    <a:pt x="55245" y="381000"/>
                  </a:lnTo>
                  <a:lnTo>
                    <a:pt x="51619" y="381000"/>
                  </a:lnTo>
                  <a:lnTo>
                    <a:pt x="48026" y="380644"/>
                  </a:lnTo>
                  <a:lnTo>
                    <a:pt x="44465" y="379933"/>
                  </a:lnTo>
                  <a:lnTo>
                    <a:pt x="40907" y="379234"/>
                  </a:lnTo>
                  <a:lnTo>
                    <a:pt x="9311" y="356450"/>
                  </a:lnTo>
                  <a:lnTo>
                    <a:pt x="4207" y="346900"/>
                  </a:lnTo>
                  <a:lnTo>
                    <a:pt x="2818" y="343547"/>
                  </a:lnTo>
                  <a:lnTo>
                    <a:pt x="1771" y="340093"/>
                  </a:lnTo>
                  <a:lnTo>
                    <a:pt x="1061" y="336537"/>
                  </a:lnTo>
                  <a:lnTo>
                    <a:pt x="351" y="332968"/>
                  </a:lnTo>
                  <a:lnTo>
                    <a:pt x="0" y="329387"/>
                  </a:lnTo>
                  <a:lnTo>
                    <a:pt x="0" y="325755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92906" y="2090697"/>
            <a:ext cx="13652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120" dirty="0">
                <a:solidFill>
                  <a:srgbClr val="262424"/>
                </a:solidFill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787525" y="1978494"/>
            <a:ext cx="1288415" cy="276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2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650" spc="-1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262424"/>
                </a:solidFill>
                <a:latin typeface="Times New Roman"/>
                <a:cs typeface="Times New Roman"/>
              </a:rPr>
              <a:t>Volume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787522" y="2297294"/>
            <a:ext cx="419925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Handling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processing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large</a:t>
            </a:r>
            <a:r>
              <a:rPr sz="700" spc="105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6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complex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5" dirty="0">
                <a:solidFill>
                  <a:srgbClr val="262424"/>
                </a:solidFill>
                <a:latin typeface="Times New Roman"/>
                <a:cs typeface="Times New Roman"/>
              </a:rPr>
              <a:t>datasets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that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cannot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75" dirty="0">
                <a:solidFill>
                  <a:srgbClr val="262424"/>
                </a:solidFill>
                <a:latin typeface="Times New Roman"/>
                <a:cs typeface="Times New Roman"/>
              </a:rPr>
              <a:t>be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managed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0" dirty="0">
                <a:solidFill>
                  <a:srgbClr val="262424"/>
                </a:solidFill>
                <a:latin typeface="Times New Roman"/>
                <a:cs typeface="Times New Roman"/>
              </a:rPr>
              <a:t>with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5" dirty="0">
                <a:solidFill>
                  <a:srgbClr val="262424"/>
                </a:solidFill>
                <a:latin typeface="Times New Roman"/>
                <a:cs typeface="Times New Roman"/>
              </a:rPr>
              <a:t>traditional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tools</a:t>
            </a:r>
            <a:r>
              <a:rPr sz="700" spc="9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664368" y="3448050"/>
            <a:ext cx="972185" cy="381000"/>
            <a:chOff x="664368" y="3448050"/>
            <a:chExt cx="972185" cy="381000"/>
          </a:xfrm>
        </p:grpSpPr>
        <p:sp>
          <p:nvSpPr>
            <p:cNvPr id="13" name="object 13"/>
            <p:cNvSpPr/>
            <p:nvPr/>
          </p:nvSpPr>
          <p:spPr>
            <a:xfrm>
              <a:off x="1035843" y="3629025"/>
              <a:ext cx="600710" cy="19050"/>
            </a:xfrm>
            <a:custGeom>
              <a:avLst/>
              <a:gdLst/>
              <a:ahLst/>
              <a:cxnLst/>
              <a:rect l="l" t="t" r="r" b="b"/>
              <a:pathLst>
                <a:path w="600710" h="19050">
                  <a:moveTo>
                    <a:pt x="593185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6" y="19050"/>
                  </a:lnTo>
                  <a:lnTo>
                    <a:pt x="593185" y="19050"/>
                  </a:lnTo>
                  <a:lnTo>
                    <a:pt x="595420" y="18122"/>
                  </a:lnTo>
                  <a:lnTo>
                    <a:pt x="599141" y="14401"/>
                  </a:lnTo>
                  <a:lnTo>
                    <a:pt x="600081" y="12153"/>
                  </a:lnTo>
                  <a:lnTo>
                    <a:pt x="600081" y="6896"/>
                  </a:lnTo>
                  <a:lnTo>
                    <a:pt x="599141" y="4648"/>
                  </a:lnTo>
                  <a:lnTo>
                    <a:pt x="595420" y="927"/>
                  </a:lnTo>
                  <a:lnTo>
                    <a:pt x="593185" y="0"/>
                  </a:lnTo>
                  <a:close/>
                </a:path>
              </a:pathLst>
            </a:custGeom>
            <a:solidFill>
              <a:srgbClr val="BFC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669131" y="345281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329380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316230"/>
                  </a:lnTo>
                  <a:lnTo>
                    <a:pt x="0" y="319862"/>
                  </a:lnTo>
                  <a:lnTo>
                    <a:pt x="18747" y="357860"/>
                  </a:lnTo>
                  <a:lnTo>
                    <a:pt x="51619" y="371475"/>
                  </a:lnTo>
                  <a:lnTo>
                    <a:pt x="329380" y="371475"/>
                  </a:lnTo>
                  <a:lnTo>
                    <a:pt x="367381" y="352729"/>
                  </a:lnTo>
                  <a:lnTo>
                    <a:pt x="381000" y="319862"/>
                  </a:lnTo>
                  <a:lnTo>
                    <a:pt x="381000" y="51612"/>
                  </a:lnTo>
                  <a:lnTo>
                    <a:pt x="362252" y="13614"/>
                  </a:lnTo>
                  <a:lnTo>
                    <a:pt x="332973" y="355"/>
                  </a:lnTo>
                  <a:lnTo>
                    <a:pt x="329380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69131" y="3452812"/>
              <a:ext cx="381000" cy="371475"/>
            </a:xfrm>
            <a:custGeom>
              <a:avLst/>
              <a:gdLst/>
              <a:ahLst/>
              <a:cxnLst/>
              <a:rect l="l" t="t" r="r" b="b"/>
              <a:pathLst>
                <a:path w="381000" h="371475">
                  <a:moveTo>
                    <a:pt x="0" y="316230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59"/>
                  </a:lnTo>
                  <a:lnTo>
                    <a:pt x="7297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0" y="0"/>
                  </a:lnTo>
                  <a:lnTo>
                    <a:pt x="332973" y="355"/>
                  </a:lnTo>
                  <a:lnTo>
                    <a:pt x="336534" y="1066"/>
                  </a:lnTo>
                  <a:lnTo>
                    <a:pt x="340092" y="1765"/>
                  </a:lnTo>
                  <a:lnTo>
                    <a:pt x="356448" y="9309"/>
                  </a:lnTo>
                  <a:lnTo>
                    <a:pt x="359464" y="11328"/>
                  </a:lnTo>
                  <a:lnTo>
                    <a:pt x="379938" y="44462"/>
                  </a:lnTo>
                  <a:lnTo>
                    <a:pt x="380648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16230"/>
                  </a:lnTo>
                  <a:lnTo>
                    <a:pt x="381000" y="319862"/>
                  </a:lnTo>
                  <a:lnTo>
                    <a:pt x="380648" y="323443"/>
                  </a:lnTo>
                  <a:lnTo>
                    <a:pt x="371688" y="346913"/>
                  </a:lnTo>
                  <a:lnTo>
                    <a:pt x="369674" y="349935"/>
                  </a:lnTo>
                  <a:lnTo>
                    <a:pt x="336534" y="370408"/>
                  </a:lnTo>
                  <a:lnTo>
                    <a:pt x="332973" y="371119"/>
                  </a:lnTo>
                  <a:lnTo>
                    <a:pt x="329380" y="371475"/>
                  </a:lnTo>
                  <a:lnTo>
                    <a:pt x="325755" y="371475"/>
                  </a:lnTo>
                  <a:lnTo>
                    <a:pt x="55245" y="371475"/>
                  </a:lnTo>
                  <a:lnTo>
                    <a:pt x="51619" y="371475"/>
                  </a:lnTo>
                  <a:lnTo>
                    <a:pt x="48026" y="371119"/>
                  </a:lnTo>
                  <a:lnTo>
                    <a:pt x="44465" y="370408"/>
                  </a:lnTo>
                  <a:lnTo>
                    <a:pt x="40907" y="369709"/>
                  </a:lnTo>
                  <a:lnTo>
                    <a:pt x="9311" y="346913"/>
                  </a:lnTo>
                  <a:lnTo>
                    <a:pt x="7297" y="343903"/>
                  </a:lnTo>
                  <a:lnTo>
                    <a:pt x="5590" y="340728"/>
                  </a:lnTo>
                  <a:lnTo>
                    <a:pt x="4207" y="337375"/>
                  </a:lnTo>
                  <a:lnTo>
                    <a:pt x="2818" y="334022"/>
                  </a:lnTo>
                  <a:lnTo>
                    <a:pt x="1771" y="330568"/>
                  </a:lnTo>
                  <a:lnTo>
                    <a:pt x="1061" y="327012"/>
                  </a:lnTo>
                  <a:lnTo>
                    <a:pt x="351" y="323443"/>
                  </a:lnTo>
                  <a:lnTo>
                    <a:pt x="0" y="319862"/>
                  </a:lnTo>
                  <a:lnTo>
                    <a:pt x="0" y="316230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7308" y="3519447"/>
            <a:ext cx="18796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525" dirty="0">
                <a:solidFill>
                  <a:srgbClr val="262424"/>
                </a:solidFill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1787524" y="3407244"/>
            <a:ext cx="4711700" cy="897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2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650" spc="-1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85" dirty="0">
                <a:solidFill>
                  <a:srgbClr val="262424"/>
                </a:solidFill>
                <a:latin typeface="Times New Roman"/>
                <a:cs typeface="Times New Roman"/>
              </a:rPr>
              <a:t>Variety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9400"/>
              </a:lnSpc>
              <a:spcBef>
                <a:spcPts val="530"/>
              </a:spcBef>
            </a:pP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Integrating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analyzing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structured</a:t>
            </a:r>
            <a:r>
              <a:rPr sz="700" spc="11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7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unstructured</a:t>
            </a:r>
            <a:r>
              <a:rPr sz="700" spc="11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700" spc="17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real</a:t>
            </a:r>
            <a:r>
              <a:rPr sz="700" spc="125" dirty="0">
                <a:solidFill>
                  <a:srgbClr val="262424"/>
                </a:solidFill>
                <a:latin typeface="Times New Roman"/>
                <a:cs typeface="Times New Roman"/>
              </a:rPr>
              <a:t>-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time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from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5" dirty="0">
                <a:solidFill>
                  <a:srgbClr val="262424"/>
                </a:solidFill>
                <a:latin typeface="Times New Roman"/>
                <a:cs typeface="Times New Roman"/>
              </a:rPr>
              <a:t>multiple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sources</a:t>
            </a:r>
            <a:r>
              <a:rPr sz="700" spc="13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664368" y="4876800"/>
            <a:ext cx="972185" cy="390525"/>
            <a:chOff x="664368" y="4876800"/>
            <a:chExt cx="972185" cy="390525"/>
          </a:xfrm>
        </p:grpSpPr>
        <p:sp>
          <p:nvSpPr>
            <p:cNvPr id="19" name="object 19"/>
            <p:cNvSpPr/>
            <p:nvPr/>
          </p:nvSpPr>
          <p:spPr>
            <a:xfrm>
              <a:off x="1035843" y="5067300"/>
              <a:ext cx="600710" cy="19050"/>
            </a:xfrm>
            <a:custGeom>
              <a:avLst/>
              <a:gdLst/>
              <a:ahLst/>
              <a:cxnLst/>
              <a:rect l="l" t="t" r="r" b="b"/>
              <a:pathLst>
                <a:path w="600710" h="19050">
                  <a:moveTo>
                    <a:pt x="593185" y="0"/>
                  </a:moveTo>
                  <a:lnTo>
                    <a:pt x="6896" y="0"/>
                  </a:lnTo>
                  <a:lnTo>
                    <a:pt x="4648" y="927"/>
                  </a:lnTo>
                  <a:lnTo>
                    <a:pt x="927" y="4648"/>
                  </a:lnTo>
                  <a:lnTo>
                    <a:pt x="0" y="6896"/>
                  </a:lnTo>
                  <a:lnTo>
                    <a:pt x="0" y="9525"/>
                  </a:lnTo>
                  <a:lnTo>
                    <a:pt x="0" y="12153"/>
                  </a:lnTo>
                  <a:lnTo>
                    <a:pt x="927" y="14401"/>
                  </a:lnTo>
                  <a:lnTo>
                    <a:pt x="4648" y="18122"/>
                  </a:lnTo>
                  <a:lnTo>
                    <a:pt x="6896" y="19050"/>
                  </a:lnTo>
                  <a:lnTo>
                    <a:pt x="593185" y="19050"/>
                  </a:lnTo>
                  <a:lnTo>
                    <a:pt x="595420" y="18122"/>
                  </a:lnTo>
                  <a:lnTo>
                    <a:pt x="599141" y="14401"/>
                  </a:lnTo>
                  <a:lnTo>
                    <a:pt x="600081" y="12153"/>
                  </a:lnTo>
                  <a:lnTo>
                    <a:pt x="600081" y="6896"/>
                  </a:lnTo>
                  <a:lnTo>
                    <a:pt x="599141" y="4648"/>
                  </a:lnTo>
                  <a:lnTo>
                    <a:pt x="595420" y="927"/>
                  </a:lnTo>
                  <a:lnTo>
                    <a:pt x="593185" y="0"/>
                  </a:lnTo>
                  <a:close/>
                </a:path>
              </a:pathLst>
            </a:custGeom>
            <a:solidFill>
              <a:srgbClr val="BFC1D7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669131" y="48815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329380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325756"/>
                  </a:lnTo>
                  <a:lnTo>
                    <a:pt x="0" y="329382"/>
                  </a:lnTo>
                  <a:lnTo>
                    <a:pt x="18747" y="367383"/>
                  </a:lnTo>
                  <a:lnTo>
                    <a:pt x="51619" y="381001"/>
                  </a:lnTo>
                  <a:lnTo>
                    <a:pt x="329380" y="381001"/>
                  </a:lnTo>
                  <a:lnTo>
                    <a:pt x="367381" y="362253"/>
                  </a:lnTo>
                  <a:lnTo>
                    <a:pt x="381000" y="329382"/>
                  </a:lnTo>
                  <a:lnTo>
                    <a:pt x="381000" y="51612"/>
                  </a:lnTo>
                  <a:lnTo>
                    <a:pt x="362252" y="13614"/>
                  </a:lnTo>
                  <a:lnTo>
                    <a:pt x="332973" y="355"/>
                  </a:lnTo>
                  <a:lnTo>
                    <a:pt x="329380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669131" y="4881562"/>
              <a:ext cx="381000" cy="381000"/>
            </a:xfrm>
            <a:custGeom>
              <a:avLst/>
              <a:gdLst/>
              <a:ahLst/>
              <a:cxnLst/>
              <a:rect l="l" t="t" r="r" b="b"/>
              <a:pathLst>
                <a:path w="381000" h="381000">
                  <a:moveTo>
                    <a:pt x="0" y="325756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59"/>
                  </a:lnTo>
                  <a:lnTo>
                    <a:pt x="7297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325755" y="0"/>
                  </a:lnTo>
                  <a:lnTo>
                    <a:pt x="329380" y="0"/>
                  </a:lnTo>
                  <a:lnTo>
                    <a:pt x="332973" y="355"/>
                  </a:lnTo>
                  <a:lnTo>
                    <a:pt x="336534" y="1066"/>
                  </a:lnTo>
                  <a:lnTo>
                    <a:pt x="340092" y="1765"/>
                  </a:lnTo>
                  <a:lnTo>
                    <a:pt x="356448" y="9309"/>
                  </a:lnTo>
                  <a:lnTo>
                    <a:pt x="359464" y="11328"/>
                  </a:lnTo>
                  <a:lnTo>
                    <a:pt x="379938" y="44462"/>
                  </a:lnTo>
                  <a:lnTo>
                    <a:pt x="380648" y="48018"/>
                  </a:lnTo>
                  <a:lnTo>
                    <a:pt x="381000" y="51612"/>
                  </a:lnTo>
                  <a:lnTo>
                    <a:pt x="381000" y="55245"/>
                  </a:lnTo>
                  <a:lnTo>
                    <a:pt x="381000" y="325756"/>
                  </a:lnTo>
                  <a:lnTo>
                    <a:pt x="381000" y="329382"/>
                  </a:lnTo>
                  <a:lnTo>
                    <a:pt x="380648" y="332973"/>
                  </a:lnTo>
                  <a:lnTo>
                    <a:pt x="379938" y="336530"/>
                  </a:lnTo>
                  <a:lnTo>
                    <a:pt x="379228" y="340088"/>
                  </a:lnTo>
                  <a:lnTo>
                    <a:pt x="378181" y="343546"/>
                  </a:lnTo>
                  <a:lnTo>
                    <a:pt x="376793" y="346894"/>
                  </a:lnTo>
                  <a:lnTo>
                    <a:pt x="375404" y="350248"/>
                  </a:lnTo>
                  <a:lnTo>
                    <a:pt x="373702" y="353433"/>
                  </a:lnTo>
                  <a:lnTo>
                    <a:pt x="371688" y="356444"/>
                  </a:lnTo>
                  <a:lnTo>
                    <a:pt x="369674" y="359460"/>
                  </a:lnTo>
                  <a:lnTo>
                    <a:pt x="336534" y="379939"/>
                  </a:lnTo>
                  <a:lnTo>
                    <a:pt x="329380" y="381001"/>
                  </a:lnTo>
                  <a:lnTo>
                    <a:pt x="325755" y="381001"/>
                  </a:lnTo>
                  <a:lnTo>
                    <a:pt x="55245" y="381001"/>
                  </a:lnTo>
                  <a:lnTo>
                    <a:pt x="51619" y="381001"/>
                  </a:lnTo>
                  <a:lnTo>
                    <a:pt x="48026" y="380644"/>
                  </a:lnTo>
                  <a:lnTo>
                    <a:pt x="13618" y="362253"/>
                  </a:lnTo>
                  <a:lnTo>
                    <a:pt x="9311" y="356444"/>
                  </a:lnTo>
                  <a:lnTo>
                    <a:pt x="7297" y="353433"/>
                  </a:lnTo>
                  <a:lnTo>
                    <a:pt x="5590" y="350248"/>
                  </a:lnTo>
                  <a:lnTo>
                    <a:pt x="4207" y="346894"/>
                  </a:lnTo>
                  <a:lnTo>
                    <a:pt x="2818" y="343546"/>
                  </a:lnTo>
                  <a:lnTo>
                    <a:pt x="1771" y="340088"/>
                  </a:lnTo>
                  <a:lnTo>
                    <a:pt x="1061" y="336530"/>
                  </a:lnTo>
                  <a:lnTo>
                    <a:pt x="351" y="332973"/>
                  </a:lnTo>
                  <a:lnTo>
                    <a:pt x="0" y="329382"/>
                  </a:lnTo>
                  <a:lnTo>
                    <a:pt x="0" y="325756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765373" y="4957722"/>
            <a:ext cx="19177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555" dirty="0">
                <a:solidFill>
                  <a:srgbClr val="262424"/>
                </a:solidFill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787525" y="4845519"/>
            <a:ext cx="4351020" cy="8972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2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650" spc="-1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75" dirty="0">
                <a:solidFill>
                  <a:srgbClr val="262424"/>
                </a:solidFill>
                <a:latin typeface="Times New Roman"/>
                <a:cs typeface="Times New Roman"/>
              </a:rPr>
              <a:t>Velocity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9400"/>
              </a:lnSpc>
              <a:spcBef>
                <a:spcPts val="530"/>
              </a:spcBef>
            </a:pPr>
            <a:r>
              <a:rPr sz="1300" spc="50" dirty="0">
                <a:solidFill>
                  <a:srgbClr val="262424"/>
                </a:solidFill>
                <a:latin typeface="Times New Roman"/>
                <a:cs typeface="Times New Roman"/>
              </a:rPr>
              <a:t>Rapidly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analyzing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deriving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insights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from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that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is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constantly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being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generated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updated</a:t>
            </a:r>
            <a:r>
              <a:rPr sz="700" spc="13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7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253"/>
            <a:ext cx="4286249" cy="64386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362825" y="1304924"/>
            <a:ext cx="3848099" cy="38290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57634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335"/>
              </a:spcBef>
            </a:pPr>
            <a:r>
              <a:rPr spc="254" dirty="0"/>
              <a:t>Data</a:t>
            </a:r>
            <a:r>
              <a:rPr spc="-225" dirty="0"/>
              <a:t> </a:t>
            </a:r>
            <a:r>
              <a:rPr spc="195" dirty="0"/>
              <a:t>Collection</a:t>
            </a:r>
            <a:r>
              <a:rPr spc="-225" dirty="0"/>
              <a:t> </a:t>
            </a:r>
            <a:r>
              <a:rPr spc="365" dirty="0"/>
              <a:t>and</a:t>
            </a:r>
          </a:p>
          <a:p>
            <a:pPr marL="24765">
              <a:lnSpc>
                <a:spcPct val="100000"/>
              </a:lnSpc>
              <a:spcBef>
                <a:spcPts val="240"/>
              </a:spcBef>
            </a:pPr>
            <a:r>
              <a:rPr spc="310" dirty="0"/>
              <a:t>Preprocessing</a:t>
            </a:r>
            <a:r>
              <a:rPr spc="-190" dirty="0"/>
              <a:t> </a:t>
            </a:r>
            <a:r>
              <a:rPr spc="290" dirty="0"/>
              <a:t>Techniques</a:t>
            </a:r>
          </a:p>
        </p:txBody>
      </p:sp>
      <p:grpSp>
        <p:nvGrpSpPr>
          <p:cNvPr id="5" name="object 5"/>
          <p:cNvGrpSpPr/>
          <p:nvPr/>
        </p:nvGrpSpPr>
        <p:grpSpPr>
          <a:xfrm>
            <a:off x="600075" y="2105024"/>
            <a:ext cx="2886075" cy="1552575"/>
            <a:chOff x="600075" y="2105024"/>
            <a:chExt cx="2886075" cy="1552575"/>
          </a:xfrm>
        </p:grpSpPr>
        <p:sp>
          <p:nvSpPr>
            <p:cNvPr id="6" name="object 6"/>
            <p:cNvSpPr/>
            <p:nvPr/>
          </p:nvSpPr>
          <p:spPr>
            <a:xfrm>
              <a:off x="604837" y="2109787"/>
              <a:ext cx="2876550" cy="1543050"/>
            </a:xfrm>
            <a:custGeom>
              <a:avLst/>
              <a:gdLst/>
              <a:ahLst/>
              <a:cxnLst/>
              <a:rect l="l" t="t" r="r" b="b"/>
              <a:pathLst>
                <a:path w="2876550" h="1543050">
                  <a:moveTo>
                    <a:pt x="2824937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1487805"/>
                  </a:lnTo>
                  <a:lnTo>
                    <a:pt x="0" y="1491437"/>
                  </a:lnTo>
                  <a:lnTo>
                    <a:pt x="18747" y="1529435"/>
                  </a:lnTo>
                  <a:lnTo>
                    <a:pt x="51619" y="1543050"/>
                  </a:lnTo>
                  <a:lnTo>
                    <a:pt x="2824937" y="1543050"/>
                  </a:lnTo>
                  <a:lnTo>
                    <a:pt x="2862935" y="1524304"/>
                  </a:lnTo>
                  <a:lnTo>
                    <a:pt x="2876550" y="1491437"/>
                  </a:lnTo>
                  <a:lnTo>
                    <a:pt x="2876550" y="51612"/>
                  </a:lnTo>
                  <a:lnTo>
                    <a:pt x="2857804" y="13614"/>
                  </a:lnTo>
                  <a:lnTo>
                    <a:pt x="2828518" y="355"/>
                  </a:lnTo>
                  <a:lnTo>
                    <a:pt x="2824937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4837" y="2109787"/>
              <a:ext cx="2876550" cy="1543050"/>
            </a:xfrm>
            <a:custGeom>
              <a:avLst/>
              <a:gdLst/>
              <a:ahLst/>
              <a:cxnLst/>
              <a:rect l="l" t="t" r="r" b="b"/>
              <a:pathLst>
                <a:path w="2876550" h="1543050">
                  <a:moveTo>
                    <a:pt x="0" y="148780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59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2821305" y="0"/>
                  </a:lnTo>
                  <a:lnTo>
                    <a:pt x="2824937" y="0"/>
                  </a:lnTo>
                  <a:lnTo>
                    <a:pt x="2828518" y="355"/>
                  </a:lnTo>
                  <a:lnTo>
                    <a:pt x="2832074" y="1066"/>
                  </a:lnTo>
                  <a:lnTo>
                    <a:pt x="2835643" y="1765"/>
                  </a:lnTo>
                  <a:lnTo>
                    <a:pt x="2839097" y="2819"/>
                  </a:lnTo>
                  <a:lnTo>
                    <a:pt x="2842437" y="4203"/>
                  </a:lnTo>
                  <a:lnTo>
                    <a:pt x="2845803" y="5588"/>
                  </a:lnTo>
                  <a:lnTo>
                    <a:pt x="2872346" y="34099"/>
                  </a:lnTo>
                  <a:lnTo>
                    <a:pt x="2875483" y="44462"/>
                  </a:lnTo>
                  <a:lnTo>
                    <a:pt x="2876194" y="48018"/>
                  </a:lnTo>
                  <a:lnTo>
                    <a:pt x="2876550" y="51612"/>
                  </a:lnTo>
                  <a:lnTo>
                    <a:pt x="2876550" y="55245"/>
                  </a:lnTo>
                  <a:lnTo>
                    <a:pt x="2876550" y="1487805"/>
                  </a:lnTo>
                  <a:lnTo>
                    <a:pt x="2876550" y="1491437"/>
                  </a:lnTo>
                  <a:lnTo>
                    <a:pt x="2876194" y="1495018"/>
                  </a:lnTo>
                  <a:lnTo>
                    <a:pt x="2875483" y="1498587"/>
                  </a:lnTo>
                  <a:lnTo>
                    <a:pt x="2874784" y="1502143"/>
                  </a:lnTo>
                  <a:lnTo>
                    <a:pt x="2852000" y="1533740"/>
                  </a:lnTo>
                  <a:lnTo>
                    <a:pt x="2832074" y="1541983"/>
                  </a:lnTo>
                  <a:lnTo>
                    <a:pt x="2828518" y="1542694"/>
                  </a:lnTo>
                  <a:lnTo>
                    <a:pt x="2824937" y="1543050"/>
                  </a:lnTo>
                  <a:lnTo>
                    <a:pt x="2821305" y="1543050"/>
                  </a:lnTo>
                  <a:lnTo>
                    <a:pt x="55245" y="1543050"/>
                  </a:lnTo>
                  <a:lnTo>
                    <a:pt x="51619" y="1543050"/>
                  </a:lnTo>
                  <a:lnTo>
                    <a:pt x="48026" y="1542694"/>
                  </a:lnTo>
                  <a:lnTo>
                    <a:pt x="44465" y="1541983"/>
                  </a:lnTo>
                  <a:lnTo>
                    <a:pt x="40907" y="1541284"/>
                  </a:lnTo>
                  <a:lnTo>
                    <a:pt x="9311" y="1518488"/>
                  </a:lnTo>
                  <a:lnTo>
                    <a:pt x="7292" y="1515478"/>
                  </a:lnTo>
                  <a:lnTo>
                    <a:pt x="5590" y="1512303"/>
                  </a:lnTo>
                  <a:lnTo>
                    <a:pt x="4207" y="1508950"/>
                  </a:lnTo>
                  <a:lnTo>
                    <a:pt x="2818" y="1505597"/>
                  </a:lnTo>
                  <a:lnTo>
                    <a:pt x="1771" y="1502143"/>
                  </a:lnTo>
                  <a:lnTo>
                    <a:pt x="1061" y="1498587"/>
                  </a:lnTo>
                  <a:lnTo>
                    <a:pt x="351" y="1495018"/>
                  </a:lnTo>
                  <a:lnTo>
                    <a:pt x="0" y="1491437"/>
                  </a:lnTo>
                  <a:lnTo>
                    <a:pt x="0" y="1487805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object 8"/>
          <p:cNvSpPr txBox="1"/>
          <p:nvPr/>
        </p:nvSpPr>
        <p:spPr>
          <a:xfrm>
            <a:off x="768350" y="2272095"/>
            <a:ext cx="2344420" cy="1174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2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650" spc="-1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90" dirty="0">
                <a:solidFill>
                  <a:srgbClr val="262424"/>
                </a:solidFill>
                <a:latin typeface="Times New Roman"/>
                <a:cs typeface="Times New Roman"/>
              </a:rPr>
              <a:t>Extraction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9400"/>
              </a:lnSpc>
              <a:spcBef>
                <a:spcPts val="530"/>
              </a:spcBef>
            </a:pP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Gathering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from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various </a:t>
            </a:r>
            <a:r>
              <a:rPr sz="1300" spc="150" dirty="0">
                <a:solidFill>
                  <a:srgbClr val="262424"/>
                </a:solidFill>
                <a:latin typeface="Times New Roman"/>
                <a:cs typeface="Times New Roman"/>
              </a:rPr>
              <a:t>sources</a:t>
            </a:r>
            <a:r>
              <a:rPr sz="400" spc="15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400" spc="26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including</a:t>
            </a:r>
            <a:r>
              <a:rPr sz="1300" spc="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50" dirty="0">
                <a:solidFill>
                  <a:srgbClr val="262424"/>
                </a:solidFill>
                <a:latin typeface="Times New Roman"/>
                <a:cs typeface="Times New Roman"/>
              </a:rPr>
              <a:t>databases</a:t>
            </a:r>
            <a:r>
              <a:rPr sz="400" spc="150" dirty="0">
                <a:solidFill>
                  <a:srgbClr val="262424"/>
                </a:solidFill>
                <a:latin typeface="Times New Roman"/>
                <a:cs typeface="Times New Roman"/>
              </a:rPr>
              <a:t>,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APIs</a:t>
            </a:r>
            <a:r>
              <a:rPr sz="400" spc="8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400" spc="2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50" dirty="0">
                <a:solidFill>
                  <a:srgbClr val="262424"/>
                </a:solidFill>
                <a:latin typeface="Times New Roman"/>
                <a:cs typeface="Times New Roman"/>
              </a:rPr>
              <a:t>web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scraping</a:t>
            </a:r>
            <a:r>
              <a:rPr sz="400" spc="114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9" name="object 9"/>
          <p:cNvGrpSpPr/>
          <p:nvPr/>
        </p:nvGrpSpPr>
        <p:grpSpPr>
          <a:xfrm>
            <a:off x="3657600" y="2105024"/>
            <a:ext cx="2886075" cy="1552575"/>
            <a:chOff x="3657600" y="2105024"/>
            <a:chExt cx="2886075" cy="1552575"/>
          </a:xfrm>
        </p:grpSpPr>
        <p:sp>
          <p:nvSpPr>
            <p:cNvPr id="10" name="object 10"/>
            <p:cNvSpPr/>
            <p:nvPr/>
          </p:nvSpPr>
          <p:spPr>
            <a:xfrm>
              <a:off x="3662362" y="2109787"/>
              <a:ext cx="2876550" cy="1543050"/>
            </a:xfrm>
            <a:custGeom>
              <a:avLst/>
              <a:gdLst/>
              <a:ahLst/>
              <a:cxnLst/>
              <a:rect l="l" t="t" r="r" b="b"/>
              <a:pathLst>
                <a:path w="2876550" h="1543050">
                  <a:moveTo>
                    <a:pt x="2824937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487805"/>
                  </a:lnTo>
                  <a:lnTo>
                    <a:pt x="0" y="1491437"/>
                  </a:lnTo>
                  <a:lnTo>
                    <a:pt x="18745" y="1529435"/>
                  </a:lnTo>
                  <a:lnTo>
                    <a:pt x="51612" y="1543050"/>
                  </a:lnTo>
                  <a:lnTo>
                    <a:pt x="2824937" y="1543050"/>
                  </a:lnTo>
                  <a:lnTo>
                    <a:pt x="2862935" y="1524304"/>
                  </a:lnTo>
                  <a:lnTo>
                    <a:pt x="2876550" y="1491437"/>
                  </a:lnTo>
                  <a:lnTo>
                    <a:pt x="2876550" y="51612"/>
                  </a:lnTo>
                  <a:lnTo>
                    <a:pt x="2857804" y="13614"/>
                  </a:lnTo>
                  <a:lnTo>
                    <a:pt x="2828518" y="355"/>
                  </a:lnTo>
                  <a:lnTo>
                    <a:pt x="2824937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3662362" y="2109787"/>
              <a:ext cx="2876550" cy="1543050"/>
            </a:xfrm>
            <a:custGeom>
              <a:avLst/>
              <a:gdLst/>
              <a:ahLst/>
              <a:cxnLst/>
              <a:rect l="l" t="t" r="r" b="b"/>
              <a:pathLst>
                <a:path w="2876550" h="1543050">
                  <a:moveTo>
                    <a:pt x="0" y="1487805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2821305" y="0"/>
                  </a:lnTo>
                  <a:lnTo>
                    <a:pt x="2824937" y="0"/>
                  </a:lnTo>
                  <a:lnTo>
                    <a:pt x="2828518" y="355"/>
                  </a:lnTo>
                  <a:lnTo>
                    <a:pt x="2832074" y="1066"/>
                  </a:lnTo>
                  <a:lnTo>
                    <a:pt x="2835643" y="1765"/>
                  </a:lnTo>
                  <a:lnTo>
                    <a:pt x="2839097" y="2819"/>
                  </a:lnTo>
                  <a:lnTo>
                    <a:pt x="2842437" y="4203"/>
                  </a:lnTo>
                  <a:lnTo>
                    <a:pt x="2845803" y="5588"/>
                  </a:lnTo>
                  <a:lnTo>
                    <a:pt x="2860370" y="16179"/>
                  </a:lnTo>
                  <a:lnTo>
                    <a:pt x="2862935" y="18745"/>
                  </a:lnTo>
                  <a:lnTo>
                    <a:pt x="2875483" y="44462"/>
                  </a:lnTo>
                  <a:lnTo>
                    <a:pt x="2876194" y="48018"/>
                  </a:lnTo>
                  <a:lnTo>
                    <a:pt x="2876550" y="51612"/>
                  </a:lnTo>
                  <a:lnTo>
                    <a:pt x="2876550" y="55245"/>
                  </a:lnTo>
                  <a:lnTo>
                    <a:pt x="2876550" y="1487805"/>
                  </a:lnTo>
                  <a:lnTo>
                    <a:pt x="2876550" y="1491437"/>
                  </a:lnTo>
                  <a:lnTo>
                    <a:pt x="2876194" y="1495018"/>
                  </a:lnTo>
                  <a:lnTo>
                    <a:pt x="2875483" y="1498587"/>
                  </a:lnTo>
                  <a:lnTo>
                    <a:pt x="2874784" y="1502143"/>
                  </a:lnTo>
                  <a:lnTo>
                    <a:pt x="2860370" y="1526870"/>
                  </a:lnTo>
                  <a:lnTo>
                    <a:pt x="2857804" y="1529435"/>
                  </a:lnTo>
                  <a:lnTo>
                    <a:pt x="2832074" y="1541983"/>
                  </a:lnTo>
                  <a:lnTo>
                    <a:pt x="2828518" y="1542694"/>
                  </a:lnTo>
                  <a:lnTo>
                    <a:pt x="2824937" y="1543050"/>
                  </a:lnTo>
                  <a:lnTo>
                    <a:pt x="2821305" y="1543050"/>
                  </a:lnTo>
                  <a:lnTo>
                    <a:pt x="55245" y="1543050"/>
                  </a:lnTo>
                  <a:lnTo>
                    <a:pt x="51612" y="1543050"/>
                  </a:lnTo>
                  <a:lnTo>
                    <a:pt x="48018" y="1542694"/>
                  </a:lnTo>
                  <a:lnTo>
                    <a:pt x="44462" y="1541983"/>
                  </a:lnTo>
                  <a:lnTo>
                    <a:pt x="40906" y="1541284"/>
                  </a:lnTo>
                  <a:lnTo>
                    <a:pt x="9309" y="1518488"/>
                  </a:lnTo>
                  <a:lnTo>
                    <a:pt x="7289" y="1515478"/>
                  </a:lnTo>
                  <a:lnTo>
                    <a:pt x="1066" y="1498587"/>
                  </a:lnTo>
                  <a:lnTo>
                    <a:pt x="355" y="1495018"/>
                  </a:lnTo>
                  <a:lnTo>
                    <a:pt x="0" y="1491437"/>
                  </a:lnTo>
                  <a:lnTo>
                    <a:pt x="0" y="1487805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12"/>
          <p:cNvSpPr txBox="1"/>
          <p:nvPr/>
        </p:nvSpPr>
        <p:spPr>
          <a:xfrm>
            <a:off x="3825873" y="2272095"/>
            <a:ext cx="2219960" cy="1174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2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650" spc="-1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110" dirty="0">
                <a:solidFill>
                  <a:srgbClr val="262424"/>
                </a:solidFill>
                <a:latin typeface="Times New Roman"/>
                <a:cs typeface="Times New Roman"/>
              </a:rPr>
              <a:t>Cleaning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9400"/>
              </a:lnSpc>
              <a:spcBef>
                <a:spcPts val="530"/>
              </a:spcBef>
            </a:pPr>
            <a:r>
              <a:rPr sz="1300" spc="55" dirty="0">
                <a:solidFill>
                  <a:srgbClr val="262424"/>
                </a:solidFill>
                <a:latin typeface="Times New Roman"/>
                <a:cs typeface="Times New Roman"/>
              </a:rPr>
              <a:t>Identifying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addressing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missing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values</a:t>
            </a:r>
            <a:r>
              <a:rPr sz="400" spc="125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400" spc="2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outliers</a:t>
            </a:r>
            <a:r>
              <a:rPr sz="400" spc="90" dirty="0">
                <a:solidFill>
                  <a:srgbClr val="262424"/>
                </a:solidFill>
                <a:latin typeface="Times New Roman"/>
                <a:cs typeface="Times New Roman"/>
              </a:rPr>
              <a:t>,</a:t>
            </a:r>
            <a:r>
              <a:rPr sz="400" spc="2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and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inconsistencies</a:t>
            </a:r>
            <a:r>
              <a:rPr sz="1300" spc="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in</a:t>
            </a:r>
            <a:r>
              <a:rPr sz="1300" spc="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400" spc="14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600075" y="3829050"/>
            <a:ext cx="2886075" cy="1828800"/>
            <a:chOff x="600075" y="3829050"/>
            <a:chExt cx="2886075" cy="1828800"/>
          </a:xfrm>
        </p:grpSpPr>
        <p:sp>
          <p:nvSpPr>
            <p:cNvPr id="14" name="object 14"/>
            <p:cNvSpPr/>
            <p:nvPr/>
          </p:nvSpPr>
          <p:spPr>
            <a:xfrm>
              <a:off x="604837" y="3833812"/>
              <a:ext cx="2876550" cy="1819275"/>
            </a:xfrm>
            <a:custGeom>
              <a:avLst/>
              <a:gdLst/>
              <a:ahLst/>
              <a:cxnLst/>
              <a:rect l="l" t="t" r="r" b="b"/>
              <a:pathLst>
                <a:path w="2876550" h="1819275">
                  <a:moveTo>
                    <a:pt x="2824937" y="0"/>
                  </a:moveTo>
                  <a:lnTo>
                    <a:pt x="51619" y="0"/>
                  </a:lnTo>
                  <a:lnTo>
                    <a:pt x="48026" y="355"/>
                  </a:lnTo>
                  <a:lnTo>
                    <a:pt x="13618" y="18745"/>
                  </a:lnTo>
                  <a:lnTo>
                    <a:pt x="0" y="51612"/>
                  </a:lnTo>
                  <a:lnTo>
                    <a:pt x="0" y="1764031"/>
                  </a:lnTo>
                  <a:lnTo>
                    <a:pt x="0" y="1767657"/>
                  </a:lnTo>
                  <a:lnTo>
                    <a:pt x="18747" y="1805658"/>
                  </a:lnTo>
                  <a:lnTo>
                    <a:pt x="51619" y="1819271"/>
                  </a:lnTo>
                  <a:lnTo>
                    <a:pt x="2824937" y="1819271"/>
                  </a:lnTo>
                  <a:lnTo>
                    <a:pt x="2862935" y="1800528"/>
                  </a:lnTo>
                  <a:lnTo>
                    <a:pt x="2876550" y="1767657"/>
                  </a:lnTo>
                  <a:lnTo>
                    <a:pt x="2876550" y="51612"/>
                  </a:lnTo>
                  <a:lnTo>
                    <a:pt x="2857804" y="13614"/>
                  </a:lnTo>
                  <a:lnTo>
                    <a:pt x="2828518" y="355"/>
                  </a:lnTo>
                  <a:lnTo>
                    <a:pt x="2824937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604837" y="3833812"/>
              <a:ext cx="2876550" cy="1819275"/>
            </a:xfrm>
            <a:custGeom>
              <a:avLst/>
              <a:gdLst/>
              <a:ahLst/>
              <a:cxnLst/>
              <a:rect l="l" t="t" r="r" b="b"/>
              <a:pathLst>
                <a:path w="2876550" h="1819275">
                  <a:moveTo>
                    <a:pt x="0" y="1764031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46"/>
                  </a:lnTo>
                  <a:lnTo>
                    <a:pt x="7292" y="27571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2821305" y="0"/>
                  </a:lnTo>
                  <a:lnTo>
                    <a:pt x="2824937" y="0"/>
                  </a:lnTo>
                  <a:lnTo>
                    <a:pt x="2828518" y="355"/>
                  </a:lnTo>
                  <a:lnTo>
                    <a:pt x="2832074" y="1066"/>
                  </a:lnTo>
                  <a:lnTo>
                    <a:pt x="2835643" y="1765"/>
                  </a:lnTo>
                  <a:lnTo>
                    <a:pt x="2839097" y="2819"/>
                  </a:lnTo>
                  <a:lnTo>
                    <a:pt x="2842437" y="4203"/>
                  </a:lnTo>
                  <a:lnTo>
                    <a:pt x="2845803" y="5588"/>
                  </a:lnTo>
                  <a:lnTo>
                    <a:pt x="2872346" y="34099"/>
                  </a:lnTo>
                  <a:lnTo>
                    <a:pt x="2875483" y="44462"/>
                  </a:lnTo>
                  <a:lnTo>
                    <a:pt x="2876194" y="48018"/>
                  </a:lnTo>
                  <a:lnTo>
                    <a:pt x="2876550" y="51612"/>
                  </a:lnTo>
                  <a:lnTo>
                    <a:pt x="2876550" y="55245"/>
                  </a:lnTo>
                  <a:lnTo>
                    <a:pt x="2876550" y="1764031"/>
                  </a:lnTo>
                  <a:lnTo>
                    <a:pt x="2876550" y="1767657"/>
                  </a:lnTo>
                  <a:lnTo>
                    <a:pt x="2876194" y="1771248"/>
                  </a:lnTo>
                  <a:lnTo>
                    <a:pt x="2875483" y="1774805"/>
                  </a:lnTo>
                  <a:lnTo>
                    <a:pt x="2874784" y="1778363"/>
                  </a:lnTo>
                  <a:lnTo>
                    <a:pt x="2852000" y="1809964"/>
                  </a:lnTo>
                  <a:lnTo>
                    <a:pt x="2842450" y="1815068"/>
                  </a:lnTo>
                  <a:lnTo>
                    <a:pt x="2839097" y="1816458"/>
                  </a:lnTo>
                  <a:lnTo>
                    <a:pt x="2821305" y="1819276"/>
                  </a:lnTo>
                  <a:lnTo>
                    <a:pt x="55245" y="1819276"/>
                  </a:lnTo>
                  <a:lnTo>
                    <a:pt x="18747" y="1805658"/>
                  </a:lnTo>
                  <a:lnTo>
                    <a:pt x="9311" y="1794719"/>
                  </a:lnTo>
                  <a:lnTo>
                    <a:pt x="7292" y="1791703"/>
                  </a:lnTo>
                  <a:lnTo>
                    <a:pt x="5590" y="1788523"/>
                  </a:lnTo>
                  <a:lnTo>
                    <a:pt x="4207" y="1785169"/>
                  </a:lnTo>
                  <a:lnTo>
                    <a:pt x="2818" y="1781821"/>
                  </a:lnTo>
                  <a:lnTo>
                    <a:pt x="1771" y="1778363"/>
                  </a:lnTo>
                  <a:lnTo>
                    <a:pt x="1061" y="1774805"/>
                  </a:lnTo>
                  <a:lnTo>
                    <a:pt x="351" y="1771248"/>
                  </a:lnTo>
                  <a:lnTo>
                    <a:pt x="0" y="1767657"/>
                  </a:lnTo>
                  <a:lnTo>
                    <a:pt x="0" y="1764031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768350" y="3996120"/>
            <a:ext cx="2059305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2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650" spc="-1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110" dirty="0">
                <a:solidFill>
                  <a:srgbClr val="262424"/>
                </a:solidFill>
                <a:latin typeface="Times New Roman"/>
                <a:cs typeface="Times New Roman"/>
              </a:rPr>
              <a:t>Transformation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68350" y="4316595"/>
            <a:ext cx="2527300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Converting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5" dirty="0">
                <a:solidFill>
                  <a:srgbClr val="262424"/>
                </a:solidFill>
                <a:latin typeface="Times New Roman"/>
                <a:cs typeface="Times New Roman"/>
              </a:rPr>
              <a:t>into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a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standardized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format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0" dirty="0">
                <a:solidFill>
                  <a:srgbClr val="262424"/>
                </a:solidFill>
                <a:latin typeface="Times New Roman"/>
                <a:cs typeface="Times New Roman"/>
              </a:rPr>
              <a:t>for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5" dirty="0">
                <a:solidFill>
                  <a:srgbClr val="262424"/>
                </a:solidFill>
                <a:latin typeface="Times New Roman"/>
                <a:cs typeface="Times New Roman"/>
              </a:rPr>
              <a:t>efficient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analysis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modeling</a:t>
            </a:r>
            <a:r>
              <a:rPr sz="400" spc="10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400">
              <a:latin typeface="Times New Roman"/>
              <a:cs typeface="Times New Roman"/>
            </a:endParaRPr>
          </a:p>
        </p:txBody>
      </p:sp>
      <p:grpSp>
        <p:nvGrpSpPr>
          <p:cNvPr id="18" name="object 18"/>
          <p:cNvGrpSpPr/>
          <p:nvPr/>
        </p:nvGrpSpPr>
        <p:grpSpPr>
          <a:xfrm>
            <a:off x="3657600" y="3829050"/>
            <a:ext cx="2886075" cy="1828800"/>
            <a:chOff x="3657600" y="3829050"/>
            <a:chExt cx="2886075" cy="1828800"/>
          </a:xfrm>
        </p:grpSpPr>
        <p:sp>
          <p:nvSpPr>
            <p:cNvPr id="19" name="object 19"/>
            <p:cNvSpPr/>
            <p:nvPr/>
          </p:nvSpPr>
          <p:spPr>
            <a:xfrm>
              <a:off x="3662362" y="3833812"/>
              <a:ext cx="2876550" cy="1819275"/>
            </a:xfrm>
            <a:custGeom>
              <a:avLst/>
              <a:gdLst/>
              <a:ahLst/>
              <a:cxnLst/>
              <a:rect l="l" t="t" r="r" b="b"/>
              <a:pathLst>
                <a:path w="2876550" h="1819275">
                  <a:moveTo>
                    <a:pt x="2824937" y="0"/>
                  </a:moveTo>
                  <a:lnTo>
                    <a:pt x="51612" y="0"/>
                  </a:lnTo>
                  <a:lnTo>
                    <a:pt x="48018" y="355"/>
                  </a:lnTo>
                  <a:lnTo>
                    <a:pt x="13614" y="18745"/>
                  </a:lnTo>
                  <a:lnTo>
                    <a:pt x="0" y="51612"/>
                  </a:lnTo>
                  <a:lnTo>
                    <a:pt x="0" y="1764031"/>
                  </a:lnTo>
                  <a:lnTo>
                    <a:pt x="0" y="1767657"/>
                  </a:lnTo>
                  <a:lnTo>
                    <a:pt x="18745" y="1805658"/>
                  </a:lnTo>
                  <a:lnTo>
                    <a:pt x="51612" y="1819271"/>
                  </a:lnTo>
                  <a:lnTo>
                    <a:pt x="2824937" y="1819271"/>
                  </a:lnTo>
                  <a:lnTo>
                    <a:pt x="2862935" y="1800528"/>
                  </a:lnTo>
                  <a:lnTo>
                    <a:pt x="2876550" y="1767657"/>
                  </a:lnTo>
                  <a:lnTo>
                    <a:pt x="2876550" y="51612"/>
                  </a:lnTo>
                  <a:lnTo>
                    <a:pt x="2857804" y="13614"/>
                  </a:lnTo>
                  <a:lnTo>
                    <a:pt x="2828518" y="355"/>
                  </a:lnTo>
                  <a:lnTo>
                    <a:pt x="2824937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3662362" y="3833812"/>
              <a:ext cx="2876550" cy="1819275"/>
            </a:xfrm>
            <a:custGeom>
              <a:avLst/>
              <a:gdLst/>
              <a:ahLst/>
              <a:cxnLst/>
              <a:rect l="l" t="t" r="r" b="b"/>
              <a:pathLst>
                <a:path w="2876550" h="1819275">
                  <a:moveTo>
                    <a:pt x="0" y="1764031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5" y="48018"/>
                  </a:lnTo>
                  <a:lnTo>
                    <a:pt x="1066" y="44462"/>
                  </a:lnTo>
                  <a:lnTo>
                    <a:pt x="1765" y="40906"/>
                  </a:lnTo>
                  <a:lnTo>
                    <a:pt x="2819" y="37452"/>
                  </a:lnTo>
                  <a:lnTo>
                    <a:pt x="27571" y="7289"/>
                  </a:lnTo>
                  <a:lnTo>
                    <a:pt x="34099" y="4203"/>
                  </a:lnTo>
                  <a:lnTo>
                    <a:pt x="37452" y="2819"/>
                  </a:lnTo>
                  <a:lnTo>
                    <a:pt x="40906" y="1765"/>
                  </a:lnTo>
                  <a:lnTo>
                    <a:pt x="44462" y="1066"/>
                  </a:lnTo>
                  <a:lnTo>
                    <a:pt x="48018" y="355"/>
                  </a:lnTo>
                  <a:lnTo>
                    <a:pt x="51612" y="0"/>
                  </a:lnTo>
                  <a:lnTo>
                    <a:pt x="55245" y="0"/>
                  </a:lnTo>
                  <a:lnTo>
                    <a:pt x="2821305" y="0"/>
                  </a:lnTo>
                  <a:lnTo>
                    <a:pt x="2824937" y="0"/>
                  </a:lnTo>
                  <a:lnTo>
                    <a:pt x="2828518" y="355"/>
                  </a:lnTo>
                  <a:lnTo>
                    <a:pt x="2832074" y="1066"/>
                  </a:lnTo>
                  <a:lnTo>
                    <a:pt x="2835643" y="1765"/>
                  </a:lnTo>
                  <a:lnTo>
                    <a:pt x="2839097" y="2819"/>
                  </a:lnTo>
                  <a:lnTo>
                    <a:pt x="2842437" y="4203"/>
                  </a:lnTo>
                  <a:lnTo>
                    <a:pt x="2845803" y="5588"/>
                  </a:lnTo>
                  <a:lnTo>
                    <a:pt x="2860370" y="16179"/>
                  </a:lnTo>
                  <a:lnTo>
                    <a:pt x="2862935" y="18745"/>
                  </a:lnTo>
                  <a:lnTo>
                    <a:pt x="2875483" y="44462"/>
                  </a:lnTo>
                  <a:lnTo>
                    <a:pt x="2876194" y="48018"/>
                  </a:lnTo>
                  <a:lnTo>
                    <a:pt x="2876550" y="51612"/>
                  </a:lnTo>
                  <a:lnTo>
                    <a:pt x="2876550" y="55245"/>
                  </a:lnTo>
                  <a:lnTo>
                    <a:pt x="2876550" y="1764031"/>
                  </a:lnTo>
                  <a:lnTo>
                    <a:pt x="2876550" y="1767657"/>
                  </a:lnTo>
                  <a:lnTo>
                    <a:pt x="2876194" y="1771248"/>
                  </a:lnTo>
                  <a:lnTo>
                    <a:pt x="2875483" y="1774805"/>
                  </a:lnTo>
                  <a:lnTo>
                    <a:pt x="2874784" y="1778363"/>
                  </a:lnTo>
                  <a:lnTo>
                    <a:pt x="2852000" y="1809964"/>
                  </a:lnTo>
                  <a:lnTo>
                    <a:pt x="2842437" y="1815068"/>
                  </a:lnTo>
                  <a:lnTo>
                    <a:pt x="2839097" y="1816458"/>
                  </a:lnTo>
                  <a:lnTo>
                    <a:pt x="2821305" y="1819276"/>
                  </a:lnTo>
                  <a:lnTo>
                    <a:pt x="55245" y="1819276"/>
                  </a:lnTo>
                  <a:lnTo>
                    <a:pt x="34099" y="1815068"/>
                  </a:lnTo>
                  <a:lnTo>
                    <a:pt x="30746" y="1813680"/>
                  </a:lnTo>
                  <a:lnTo>
                    <a:pt x="4203" y="1785169"/>
                  </a:lnTo>
                  <a:lnTo>
                    <a:pt x="2819" y="1781821"/>
                  </a:lnTo>
                  <a:lnTo>
                    <a:pt x="1765" y="1778363"/>
                  </a:lnTo>
                  <a:lnTo>
                    <a:pt x="1066" y="1774805"/>
                  </a:lnTo>
                  <a:lnTo>
                    <a:pt x="355" y="1771248"/>
                  </a:lnTo>
                  <a:lnTo>
                    <a:pt x="0" y="1767657"/>
                  </a:lnTo>
                  <a:lnTo>
                    <a:pt x="0" y="1764031"/>
                  </a:lnTo>
                  <a:close/>
                </a:path>
              </a:pathLst>
            </a:custGeom>
            <a:ln w="952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3825875" y="3996120"/>
            <a:ext cx="1606550" cy="27876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2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650" spc="-1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95" dirty="0">
                <a:solidFill>
                  <a:srgbClr val="262424"/>
                </a:solidFill>
                <a:latin typeface="Times New Roman"/>
                <a:cs typeface="Times New Roman"/>
              </a:rPr>
              <a:t>Integration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825875" y="4316595"/>
            <a:ext cx="2484755" cy="11303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Combining</a:t>
            </a:r>
            <a:r>
              <a:rPr sz="1300" spc="3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5" dirty="0">
                <a:solidFill>
                  <a:srgbClr val="262424"/>
                </a:solidFill>
                <a:latin typeface="Times New Roman"/>
                <a:cs typeface="Times New Roman"/>
              </a:rPr>
              <a:t>multiple</a:t>
            </a:r>
            <a:r>
              <a:rPr sz="1300" spc="3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datasets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from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different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5" dirty="0">
                <a:solidFill>
                  <a:srgbClr val="262424"/>
                </a:solidFill>
                <a:latin typeface="Times New Roman"/>
                <a:cs typeface="Times New Roman"/>
              </a:rPr>
              <a:t>sources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create </a:t>
            </a:r>
            <a:r>
              <a:rPr sz="1300" spc="175" dirty="0">
                <a:solidFill>
                  <a:srgbClr val="262424"/>
                </a:solidFill>
                <a:latin typeface="Times New Roman"/>
                <a:cs typeface="Times New Roman"/>
              </a:rPr>
              <a:t>a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comprehensive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data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repository</a:t>
            </a:r>
            <a:r>
              <a:rPr sz="400" spc="9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4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786082" rIns="0" bIns="0" rtlCol="0">
            <a:spAutoFit/>
          </a:bodyPr>
          <a:lstStyle/>
          <a:p>
            <a:pPr marL="24765">
              <a:lnSpc>
                <a:spcPct val="100000"/>
              </a:lnSpc>
              <a:spcBef>
                <a:spcPts val="90"/>
              </a:spcBef>
            </a:pPr>
            <a:r>
              <a:rPr spc="254" dirty="0"/>
              <a:t>Data</a:t>
            </a:r>
            <a:r>
              <a:rPr spc="-204" dirty="0"/>
              <a:t> </a:t>
            </a:r>
            <a:r>
              <a:rPr spc="185" dirty="0"/>
              <a:t>Visualization</a:t>
            </a:r>
            <a:r>
              <a:rPr spc="-200" dirty="0"/>
              <a:t> </a:t>
            </a:r>
            <a:r>
              <a:rPr spc="390" dirty="0"/>
              <a:t>and</a:t>
            </a:r>
            <a:r>
              <a:rPr spc="-204" dirty="0"/>
              <a:t> </a:t>
            </a:r>
            <a:r>
              <a:rPr spc="200" dirty="0"/>
              <a:t>Exploratory</a:t>
            </a:r>
            <a:r>
              <a:rPr spc="-200" dirty="0"/>
              <a:t> </a:t>
            </a:r>
            <a:r>
              <a:rPr spc="254" dirty="0"/>
              <a:t>Data</a:t>
            </a:r>
            <a:r>
              <a:rPr spc="-204" dirty="0"/>
              <a:t> </a:t>
            </a:r>
            <a:r>
              <a:rPr spc="225" dirty="0"/>
              <a:t>Analysis</a:t>
            </a: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0075" y="2095500"/>
            <a:ext cx="3238499" cy="20002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87375" y="4335346"/>
            <a:ext cx="128524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290" dirty="0">
                <a:solidFill>
                  <a:srgbClr val="262424"/>
                </a:solidFill>
                <a:latin typeface="Times New Roman"/>
                <a:cs typeface="Times New Roman"/>
              </a:rPr>
              <a:t>Scatter</a:t>
            </a:r>
            <a:r>
              <a:rPr sz="1300" spc="-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240" dirty="0">
                <a:solidFill>
                  <a:srgbClr val="262424"/>
                </a:solidFill>
                <a:latin typeface="Times New Roman"/>
                <a:cs typeface="Times New Roman"/>
              </a:rPr>
              <a:t>Plots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87375" y="4611869"/>
            <a:ext cx="3237230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50" dirty="0">
                <a:solidFill>
                  <a:srgbClr val="262424"/>
                </a:solidFill>
                <a:latin typeface="Times New Roman"/>
                <a:cs typeface="Times New Roman"/>
              </a:rPr>
              <a:t>Visualizing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relationship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0" dirty="0">
                <a:solidFill>
                  <a:srgbClr val="262424"/>
                </a:solidFill>
                <a:latin typeface="Times New Roman"/>
                <a:cs typeface="Times New Roman"/>
              </a:rPr>
              <a:t>between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two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variables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0" dirty="0">
                <a:solidFill>
                  <a:srgbClr val="262424"/>
                </a:solidFill>
                <a:latin typeface="Times New Roman"/>
                <a:cs typeface="Times New Roman"/>
              </a:rPr>
              <a:t>identify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patterns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out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li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e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s</a:t>
            </a:r>
            <a:r>
              <a:rPr sz="200" spc="10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095750" y="2095499"/>
            <a:ext cx="3238499" cy="2000250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083050" y="4335346"/>
            <a:ext cx="107696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260" dirty="0">
                <a:solidFill>
                  <a:srgbClr val="262424"/>
                </a:solidFill>
                <a:latin typeface="Times New Roman"/>
                <a:cs typeface="Times New Roman"/>
              </a:rPr>
              <a:t>Bar</a:t>
            </a:r>
            <a:r>
              <a:rPr sz="1300" spc="-3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300" dirty="0">
                <a:solidFill>
                  <a:srgbClr val="262424"/>
                </a:solidFill>
                <a:latin typeface="Times New Roman"/>
                <a:cs typeface="Times New Roman"/>
              </a:rPr>
              <a:t>Charts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083049" y="4611869"/>
            <a:ext cx="3164840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60" dirty="0">
                <a:solidFill>
                  <a:srgbClr val="262424"/>
                </a:solidFill>
                <a:latin typeface="Times New Roman"/>
                <a:cs typeface="Times New Roman"/>
              </a:rPr>
              <a:t>Displaying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comparing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categorical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uncover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trends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d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i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st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i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but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i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ons</a:t>
            </a:r>
            <a:r>
              <a:rPr sz="200" spc="10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7591425" y="2095499"/>
            <a:ext cx="3238499" cy="2000250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7578725" y="4335346"/>
            <a:ext cx="1156970" cy="22606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300" spc="225" dirty="0">
                <a:solidFill>
                  <a:srgbClr val="262424"/>
                </a:solidFill>
                <a:latin typeface="Times New Roman"/>
                <a:cs typeface="Times New Roman"/>
              </a:rPr>
              <a:t>Line</a:t>
            </a:r>
            <a:r>
              <a:rPr sz="1300" spc="-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300" dirty="0">
                <a:solidFill>
                  <a:srgbClr val="262424"/>
                </a:solidFill>
                <a:latin typeface="Times New Roman"/>
                <a:cs typeface="Times New Roman"/>
              </a:rPr>
              <a:t>Charts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578723" y="4611869"/>
            <a:ext cx="318071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Tracking</a:t>
            </a:r>
            <a:r>
              <a:rPr sz="1300" spc="3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50" dirty="0">
                <a:solidFill>
                  <a:srgbClr val="262424"/>
                </a:solidFill>
                <a:latin typeface="Times New Roman"/>
                <a:cs typeface="Times New Roman"/>
              </a:rPr>
              <a:t>changes</a:t>
            </a:r>
            <a:r>
              <a:rPr sz="1300" spc="3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in</a:t>
            </a:r>
            <a:r>
              <a:rPr sz="1300" spc="3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continuous</a:t>
            </a:r>
            <a:r>
              <a:rPr sz="1300" spc="3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data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over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time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0" dirty="0">
                <a:solidFill>
                  <a:srgbClr val="262424"/>
                </a:solidFill>
                <a:latin typeface="Times New Roman"/>
                <a:cs typeface="Times New Roman"/>
              </a:rPr>
              <a:t>identify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trends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p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at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t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e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ns</a:t>
            </a:r>
            <a:r>
              <a:rPr sz="200" spc="14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253"/>
            <a:ext cx="4286250" cy="6438645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19075" y="1838325"/>
            <a:ext cx="3848099" cy="2762249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929" rIns="0" bIns="0" rtlCol="0">
            <a:spAutoFit/>
          </a:bodyPr>
          <a:lstStyle/>
          <a:p>
            <a:pPr marL="4311015" marR="5080">
              <a:lnSpc>
                <a:spcPct val="106100"/>
              </a:lnSpc>
              <a:spcBef>
                <a:spcPts val="95"/>
              </a:spcBef>
            </a:pPr>
            <a:r>
              <a:rPr spc="285" dirty="0"/>
              <a:t>Machine</a:t>
            </a:r>
            <a:r>
              <a:rPr spc="-220" dirty="0"/>
              <a:t> </a:t>
            </a:r>
            <a:r>
              <a:rPr spc="229" dirty="0"/>
              <a:t>Learning</a:t>
            </a:r>
            <a:r>
              <a:rPr spc="-220" dirty="0"/>
              <a:t> </a:t>
            </a:r>
            <a:r>
              <a:rPr spc="204" dirty="0"/>
              <a:t>Algorithms </a:t>
            </a:r>
            <a:r>
              <a:rPr spc="390" dirty="0"/>
              <a:t>and</a:t>
            </a:r>
            <a:r>
              <a:rPr spc="-220" dirty="0"/>
              <a:t> </a:t>
            </a:r>
            <a:r>
              <a:rPr spc="290" dirty="0"/>
              <a:t>Techniques</a:t>
            </a:r>
          </a:p>
        </p:txBody>
      </p:sp>
      <p:sp>
        <p:nvSpPr>
          <p:cNvPr id="5" name="object 5"/>
          <p:cNvSpPr/>
          <p:nvPr/>
        </p:nvSpPr>
        <p:spPr>
          <a:xfrm>
            <a:off x="4886325" y="1828799"/>
            <a:ext cx="429259" cy="428625"/>
          </a:xfrm>
          <a:custGeom>
            <a:avLst/>
            <a:gdLst/>
            <a:ahLst/>
            <a:cxnLst/>
            <a:rect l="l" t="t" r="r" b="b"/>
            <a:pathLst>
              <a:path w="429260" h="428625">
                <a:moveTo>
                  <a:pt x="214312" y="0"/>
                </a:moveTo>
                <a:lnTo>
                  <a:pt x="172542" y="4102"/>
                </a:lnTo>
                <a:lnTo>
                  <a:pt x="160566" y="12560"/>
                </a:lnTo>
                <a:lnTo>
                  <a:pt x="163410" y="27127"/>
                </a:lnTo>
                <a:lnTo>
                  <a:pt x="170446" y="31813"/>
                </a:lnTo>
                <a:lnTo>
                  <a:pt x="177736" y="30391"/>
                </a:lnTo>
                <a:lnTo>
                  <a:pt x="186662" y="28836"/>
                </a:lnTo>
                <a:lnTo>
                  <a:pt x="195738" y="27706"/>
                </a:lnTo>
                <a:lnTo>
                  <a:pt x="204957" y="27017"/>
                </a:lnTo>
                <a:lnTo>
                  <a:pt x="214312" y="26784"/>
                </a:lnTo>
                <a:lnTo>
                  <a:pt x="265281" y="26784"/>
                </a:lnTo>
                <a:lnTo>
                  <a:pt x="268058" y="12560"/>
                </a:lnTo>
                <a:lnTo>
                  <a:pt x="224982" y="264"/>
                </a:lnTo>
                <a:lnTo>
                  <a:pt x="214312" y="0"/>
                </a:lnTo>
                <a:close/>
              </a:path>
              <a:path w="429260" h="428625">
                <a:moveTo>
                  <a:pt x="265281" y="26784"/>
                </a:moveTo>
                <a:lnTo>
                  <a:pt x="214312" y="26784"/>
                </a:lnTo>
                <a:lnTo>
                  <a:pt x="223667" y="27017"/>
                </a:lnTo>
                <a:lnTo>
                  <a:pt x="232886" y="27706"/>
                </a:lnTo>
                <a:lnTo>
                  <a:pt x="241962" y="28836"/>
                </a:lnTo>
                <a:lnTo>
                  <a:pt x="250888" y="30391"/>
                </a:lnTo>
                <a:lnTo>
                  <a:pt x="258178" y="31813"/>
                </a:lnTo>
                <a:lnTo>
                  <a:pt x="265214" y="27127"/>
                </a:lnTo>
                <a:lnTo>
                  <a:pt x="265281" y="26784"/>
                </a:lnTo>
                <a:close/>
              </a:path>
              <a:path w="429260" h="428625">
                <a:moveTo>
                  <a:pt x="327240" y="31978"/>
                </a:moveTo>
                <a:lnTo>
                  <a:pt x="318871" y="33655"/>
                </a:lnTo>
                <a:lnTo>
                  <a:pt x="310667" y="45872"/>
                </a:lnTo>
                <a:lnTo>
                  <a:pt x="312343" y="54254"/>
                </a:lnTo>
                <a:lnTo>
                  <a:pt x="318452" y="58356"/>
                </a:lnTo>
                <a:lnTo>
                  <a:pt x="333239" y="69353"/>
                </a:lnTo>
                <a:lnTo>
                  <a:pt x="346870" y="81705"/>
                </a:lnTo>
                <a:lnTo>
                  <a:pt x="359227" y="95314"/>
                </a:lnTo>
                <a:lnTo>
                  <a:pt x="370192" y="110083"/>
                </a:lnTo>
                <a:lnTo>
                  <a:pt x="374294" y="116192"/>
                </a:lnTo>
                <a:lnTo>
                  <a:pt x="382663" y="117868"/>
                </a:lnTo>
                <a:lnTo>
                  <a:pt x="394881" y="109664"/>
                </a:lnTo>
                <a:lnTo>
                  <a:pt x="396557" y="101295"/>
                </a:lnTo>
                <a:lnTo>
                  <a:pt x="392455" y="95186"/>
                </a:lnTo>
                <a:lnTo>
                  <a:pt x="379905" y="78300"/>
                </a:lnTo>
                <a:lnTo>
                  <a:pt x="365798" y="62747"/>
                </a:lnTo>
                <a:lnTo>
                  <a:pt x="350242" y="48637"/>
                </a:lnTo>
                <a:lnTo>
                  <a:pt x="333349" y="36080"/>
                </a:lnTo>
                <a:lnTo>
                  <a:pt x="327240" y="31978"/>
                </a:lnTo>
                <a:close/>
              </a:path>
              <a:path w="429260" h="428625">
                <a:moveTo>
                  <a:pt x="101384" y="31978"/>
                </a:moveTo>
                <a:lnTo>
                  <a:pt x="62758" y="62757"/>
                </a:lnTo>
                <a:lnTo>
                  <a:pt x="35998" y="95385"/>
                </a:lnTo>
                <a:lnTo>
                  <a:pt x="31978" y="101371"/>
                </a:lnTo>
                <a:lnTo>
                  <a:pt x="33655" y="109753"/>
                </a:lnTo>
                <a:lnTo>
                  <a:pt x="45872" y="117957"/>
                </a:lnTo>
                <a:lnTo>
                  <a:pt x="54241" y="116281"/>
                </a:lnTo>
                <a:lnTo>
                  <a:pt x="58356" y="110172"/>
                </a:lnTo>
                <a:lnTo>
                  <a:pt x="69353" y="95385"/>
                </a:lnTo>
                <a:lnTo>
                  <a:pt x="81705" y="81754"/>
                </a:lnTo>
                <a:lnTo>
                  <a:pt x="95314" y="69397"/>
                </a:lnTo>
                <a:lnTo>
                  <a:pt x="110172" y="58356"/>
                </a:lnTo>
                <a:lnTo>
                  <a:pt x="116281" y="54254"/>
                </a:lnTo>
                <a:lnTo>
                  <a:pt x="117957" y="45872"/>
                </a:lnTo>
                <a:lnTo>
                  <a:pt x="109753" y="33655"/>
                </a:lnTo>
                <a:lnTo>
                  <a:pt x="101384" y="31978"/>
                </a:lnTo>
                <a:close/>
              </a:path>
              <a:path w="429260" h="428625">
                <a:moveTo>
                  <a:pt x="12560" y="160566"/>
                </a:moveTo>
                <a:lnTo>
                  <a:pt x="264" y="203642"/>
                </a:lnTo>
                <a:lnTo>
                  <a:pt x="0" y="214312"/>
                </a:lnTo>
                <a:lnTo>
                  <a:pt x="264" y="224982"/>
                </a:lnTo>
                <a:lnTo>
                  <a:pt x="5524" y="263372"/>
                </a:lnTo>
                <a:lnTo>
                  <a:pt x="12560" y="268058"/>
                </a:lnTo>
                <a:lnTo>
                  <a:pt x="27127" y="265214"/>
                </a:lnTo>
                <a:lnTo>
                  <a:pt x="31813" y="258178"/>
                </a:lnTo>
                <a:lnTo>
                  <a:pt x="30391" y="250901"/>
                </a:lnTo>
                <a:lnTo>
                  <a:pt x="28836" y="241967"/>
                </a:lnTo>
                <a:lnTo>
                  <a:pt x="27706" y="232887"/>
                </a:lnTo>
                <a:lnTo>
                  <a:pt x="27017" y="223667"/>
                </a:lnTo>
                <a:lnTo>
                  <a:pt x="26784" y="214312"/>
                </a:lnTo>
                <a:lnTo>
                  <a:pt x="27017" y="204957"/>
                </a:lnTo>
                <a:lnTo>
                  <a:pt x="27706" y="195737"/>
                </a:lnTo>
                <a:lnTo>
                  <a:pt x="28836" y="186657"/>
                </a:lnTo>
                <a:lnTo>
                  <a:pt x="30391" y="177723"/>
                </a:lnTo>
                <a:lnTo>
                  <a:pt x="31813" y="170446"/>
                </a:lnTo>
                <a:lnTo>
                  <a:pt x="27127" y="163410"/>
                </a:lnTo>
                <a:lnTo>
                  <a:pt x="12560" y="160566"/>
                </a:lnTo>
                <a:close/>
              </a:path>
              <a:path w="429260" h="428625">
                <a:moveTo>
                  <a:pt x="416153" y="160566"/>
                </a:moveTo>
                <a:lnTo>
                  <a:pt x="401586" y="163410"/>
                </a:lnTo>
                <a:lnTo>
                  <a:pt x="396900" y="170446"/>
                </a:lnTo>
                <a:lnTo>
                  <a:pt x="398322" y="177723"/>
                </a:lnTo>
                <a:lnTo>
                  <a:pt x="399870" y="186669"/>
                </a:lnTo>
                <a:lnTo>
                  <a:pt x="400996" y="195770"/>
                </a:lnTo>
                <a:lnTo>
                  <a:pt x="401683" y="204995"/>
                </a:lnTo>
                <a:lnTo>
                  <a:pt x="401916" y="214312"/>
                </a:lnTo>
                <a:lnTo>
                  <a:pt x="401683" y="223629"/>
                </a:lnTo>
                <a:lnTo>
                  <a:pt x="400996" y="232854"/>
                </a:lnTo>
                <a:lnTo>
                  <a:pt x="399870" y="241955"/>
                </a:lnTo>
                <a:lnTo>
                  <a:pt x="398322" y="250901"/>
                </a:lnTo>
                <a:lnTo>
                  <a:pt x="396900" y="258178"/>
                </a:lnTo>
                <a:lnTo>
                  <a:pt x="401586" y="265214"/>
                </a:lnTo>
                <a:lnTo>
                  <a:pt x="427667" y="235450"/>
                </a:lnTo>
                <a:lnTo>
                  <a:pt x="428713" y="214312"/>
                </a:lnTo>
                <a:lnTo>
                  <a:pt x="428449" y="203674"/>
                </a:lnTo>
                <a:lnTo>
                  <a:pt x="427667" y="193141"/>
                </a:lnTo>
                <a:lnTo>
                  <a:pt x="426383" y="182751"/>
                </a:lnTo>
                <a:lnTo>
                  <a:pt x="424611" y="172542"/>
                </a:lnTo>
                <a:lnTo>
                  <a:pt x="423176" y="165252"/>
                </a:lnTo>
                <a:lnTo>
                  <a:pt x="416153" y="160566"/>
                </a:lnTo>
                <a:close/>
              </a:path>
              <a:path w="429260" h="428625">
                <a:moveTo>
                  <a:pt x="45872" y="310667"/>
                </a:moveTo>
                <a:lnTo>
                  <a:pt x="33655" y="318871"/>
                </a:lnTo>
                <a:lnTo>
                  <a:pt x="31978" y="327240"/>
                </a:lnTo>
                <a:lnTo>
                  <a:pt x="36080" y="333362"/>
                </a:lnTo>
                <a:lnTo>
                  <a:pt x="62747" y="365799"/>
                </a:lnTo>
                <a:lnTo>
                  <a:pt x="95186" y="392455"/>
                </a:lnTo>
                <a:lnTo>
                  <a:pt x="101295" y="396557"/>
                </a:lnTo>
                <a:lnTo>
                  <a:pt x="109664" y="394970"/>
                </a:lnTo>
                <a:lnTo>
                  <a:pt x="117868" y="382574"/>
                </a:lnTo>
                <a:lnTo>
                  <a:pt x="116192" y="374294"/>
                </a:lnTo>
                <a:lnTo>
                  <a:pt x="110083" y="370192"/>
                </a:lnTo>
                <a:lnTo>
                  <a:pt x="95303" y="359189"/>
                </a:lnTo>
                <a:lnTo>
                  <a:pt x="81676" y="346837"/>
                </a:lnTo>
                <a:lnTo>
                  <a:pt x="69321" y="333226"/>
                </a:lnTo>
                <a:lnTo>
                  <a:pt x="58356" y="318452"/>
                </a:lnTo>
                <a:lnTo>
                  <a:pt x="54241" y="312343"/>
                </a:lnTo>
                <a:lnTo>
                  <a:pt x="45872" y="310667"/>
                </a:lnTo>
                <a:close/>
              </a:path>
              <a:path w="429260" h="428625">
                <a:moveTo>
                  <a:pt x="382663" y="310667"/>
                </a:moveTo>
                <a:lnTo>
                  <a:pt x="374383" y="312343"/>
                </a:lnTo>
                <a:lnTo>
                  <a:pt x="370268" y="318452"/>
                </a:lnTo>
                <a:lnTo>
                  <a:pt x="359271" y="333237"/>
                </a:lnTo>
                <a:lnTo>
                  <a:pt x="346919" y="346865"/>
                </a:lnTo>
                <a:lnTo>
                  <a:pt x="333310" y="359221"/>
                </a:lnTo>
                <a:lnTo>
                  <a:pt x="318541" y="370192"/>
                </a:lnTo>
                <a:lnTo>
                  <a:pt x="312420" y="374294"/>
                </a:lnTo>
                <a:lnTo>
                  <a:pt x="310756" y="382663"/>
                </a:lnTo>
                <a:lnTo>
                  <a:pt x="318960" y="394881"/>
                </a:lnTo>
                <a:lnTo>
                  <a:pt x="327329" y="396557"/>
                </a:lnTo>
                <a:lnTo>
                  <a:pt x="333438" y="392455"/>
                </a:lnTo>
                <a:lnTo>
                  <a:pt x="365877" y="365799"/>
                </a:lnTo>
                <a:lnTo>
                  <a:pt x="392627" y="333237"/>
                </a:lnTo>
                <a:lnTo>
                  <a:pt x="396646" y="327240"/>
                </a:lnTo>
                <a:lnTo>
                  <a:pt x="395058" y="318871"/>
                </a:lnTo>
                <a:lnTo>
                  <a:pt x="382663" y="310667"/>
                </a:lnTo>
                <a:close/>
              </a:path>
              <a:path w="429260" h="428625">
                <a:moveTo>
                  <a:pt x="170446" y="396811"/>
                </a:moveTo>
                <a:lnTo>
                  <a:pt x="163410" y="401497"/>
                </a:lnTo>
                <a:lnTo>
                  <a:pt x="160566" y="416064"/>
                </a:lnTo>
                <a:lnTo>
                  <a:pt x="165252" y="423100"/>
                </a:lnTo>
                <a:lnTo>
                  <a:pt x="203687" y="428360"/>
                </a:lnTo>
                <a:lnTo>
                  <a:pt x="214312" y="428625"/>
                </a:lnTo>
                <a:lnTo>
                  <a:pt x="224950" y="428360"/>
                </a:lnTo>
                <a:lnTo>
                  <a:pt x="263372" y="423100"/>
                </a:lnTo>
                <a:lnTo>
                  <a:pt x="268058" y="416064"/>
                </a:lnTo>
                <a:lnTo>
                  <a:pt x="265281" y="401840"/>
                </a:lnTo>
                <a:lnTo>
                  <a:pt x="214312" y="401840"/>
                </a:lnTo>
                <a:lnTo>
                  <a:pt x="204957" y="401607"/>
                </a:lnTo>
                <a:lnTo>
                  <a:pt x="195738" y="400918"/>
                </a:lnTo>
                <a:lnTo>
                  <a:pt x="186662" y="399788"/>
                </a:lnTo>
                <a:lnTo>
                  <a:pt x="177736" y="398233"/>
                </a:lnTo>
                <a:lnTo>
                  <a:pt x="170446" y="396811"/>
                </a:lnTo>
                <a:close/>
              </a:path>
              <a:path w="429260" h="428625">
                <a:moveTo>
                  <a:pt x="258178" y="396811"/>
                </a:moveTo>
                <a:lnTo>
                  <a:pt x="214312" y="401840"/>
                </a:lnTo>
                <a:lnTo>
                  <a:pt x="265281" y="401840"/>
                </a:lnTo>
                <a:lnTo>
                  <a:pt x="265214" y="401497"/>
                </a:lnTo>
                <a:lnTo>
                  <a:pt x="258178" y="396811"/>
                </a:lnTo>
                <a:close/>
              </a:path>
              <a:path w="429260" h="428625">
                <a:moveTo>
                  <a:pt x="150342" y="154038"/>
                </a:moveTo>
                <a:lnTo>
                  <a:pt x="145008" y="154038"/>
                </a:lnTo>
                <a:lnTo>
                  <a:pt x="142443" y="154546"/>
                </a:lnTo>
                <a:lnTo>
                  <a:pt x="127584" y="171462"/>
                </a:lnTo>
                <a:lnTo>
                  <a:pt x="127584" y="176796"/>
                </a:lnTo>
                <a:lnTo>
                  <a:pt x="145008" y="194221"/>
                </a:lnTo>
                <a:lnTo>
                  <a:pt x="150342" y="194221"/>
                </a:lnTo>
                <a:lnTo>
                  <a:pt x="167767" y="176796"/>
                </a:lnTo>
                <a:lnTo>
                  <a:pt x="167767" y="171462"/>
                </a:lnTo>
                <a:lnTo>
                  <a:pt x="150342" y="154038"/>
                </a:lnTo>
                <a:close/>
              </a:path>
              <a:path w="429260" h="428625">
                <a:moveTo>
                  <a:pt x="284289" y="154038"/>
                </a:moveTo>
                <a:lnTo>
                  <a:pt x="278955" y="154038"/>
                </a:lnTo>
                <a:lnTo>
                  <a:pt x="276390" y="154546"/>
                </a:lnTo>
                <a:lnTo>
                  <a:pt x="261531" y="171462"/>
                </a:lnTo>
                <a:lnTo>
                  <a:pt x="261531" y="176796"/>
                </a:lnTo>
                <a:lnTo>
                  <a:pt x="278955" y="194221"/>
                </a:lnTo>
                <a:lnTo>
                  <a:pt x="284289" y="194221"/>
                </a:lnTo>
                <a:lnTo>
                  <a:pt x="301713" y="176796"/>
                </a:lnTo>
                <a:lnTo>
                  <a:pt x="301713" y="171462"/>
                </a:lnTo>
                <a:lnTo>
                  <a:pt x="284289" y="154038"/>
                </a:lnTo>
                <a:close/>
              </a:path>
              <a:path w="429260" h="428625">
                <a:moveTo>
                  <a:pt x="281952" y="281292"/>
                </a:moveTo>
                <a:lnTo>
                  <a:pt x="146672" y="281292"/>
                </a:lnTo>
                <a:lnTo>
                  <a:pt x="140639" y="287312"/>
                </a:lnTo>
                <a:lnTo>
                  <a:pt x="140639" y="302044"/>
                </a:lnTo>
                <a:lnTo>
                  <a:pt x="146672" y="308076"/>
                </a:lnTo>
                <a:lnTo>
                  <a:pt x="281952" y="308076"/>
                </a:lnTo>
                <a:lnTo>
                  <a:pt x="287985" y="302044"/>
                </a:lnTo>
                <a:lnTo>
                  <a:pt x="287985" y="287312"/>
                </a:lnTo>
                <a:lnTo>
                  <a:pt x="281952" y="281292"/>
                </a:lnTo>
                <a:close/>
              </a:path>
            </a:pathLst>
          </a:custGeom>
          <a:solidFill>
            <a:srgbClr val="494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873625" y="2414970"/>
            <a:ext cx="2488565" cy="1174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25" dirty="0">
                <a:solidFill>
                  <a:srgbClr val="262424"/>
                </a:solidFill>
                <a:latin typeface="Times New Roman"/>
                <a:cs typeface="Times New Roman"/>
              </a:rPr>
              <a:t>Regression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9400"/>
              </a:lnSpc>
              <a:spcBef>
                <a:spcPts val="530"/>
              </a:spcBef>
            </a:pP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Predicting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continuous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target variables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65" dirty="0">
                <a:solidFill>
                  <a:srgbClr val="262424"/>
                </a:solidFill>
                <a:latin typeface="Times New Roman"/>
                <a:cs typeface="Times New Roman"/>
              </a:rPr>
              <a:t>based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on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one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or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more 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input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f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e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atu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es</a:t>
            </a:r>
            <a:r>
              <a:rPr sz="200" spc="14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990382" y="1855584"/>
            <a:ext cx="429895" cy="375285"/>
          </a:xfrm>
          <a:custGeom>
            <a:avLst/>
            <a:gdLst/>
            <a:ahLst/>
            <a:cxnLst/>
            <a:rect l="l" t="t" r="r" b="b"/>
            <a:pathLst>
              <a:path w="429895" h="375285">
                <a:moveTo>
                  <a:pt x="215404" y="0"/>
                </a:moveTo>
                <a:lnTo>
                  <a:pt x="166236" y="4602"/>
                </a:lnTo>
                <a:lnTo>
                  <a:pt x="121115" y="17710"/>
                </a:lnTo>
                <a:lnTo>
                  <a:pt x="81324" y="38275"/>
                </a:lnTo>
                <a:lnTo>
                  <a:pt x="48145" y="65249"/>
                </a:lnTo>
                <a:lnTo>
                  <a:pt x="22859" y="97581"/>
                </a:lnTo>
                <a:lnTo>
                  <a:pt x="6747" y="134224"/>
                </a:lnTo>
                <a:lnTo>
                  <a:pt x="1092" y="174129"/>
                </a:lnTo>
                <a:lnTo>
                  <a:pt x="4020" y="202419"/>
                </a:lnTo>
                <a:lnTo>
                  <a:pt x="12215" y="228715"/>
                </a:lnTo>
                <a:lnTo>
                  <a:pt x="24789" y="252937"/>
                </a:lnTo>
                <a:lnTo>
                  <a:pt x="40855" y="275005"/>
                </a:lnTo>
                <a:lnTo>
                  <a:pt x="40944" y="275183"/>
                </a:lnTo>
                <a:lnTo>
                  <a:pt x="29723" y="315476"/>
                </a:lnTo>
                <a:lnTo>
                  <a:pt x="4940" y="352285"/>
                </a:lnTo>
                <a:lnTo>
                  <a:pt x="1181" y="356133"/>
                </a:lnTo>
                <a:lnTo>
                  <a:pt x="0" y="361911"/>
                </a:lnTo>
                <a:lnTo>
                  <a:pt x="4191" y="371792"/>
                </a:lnTo>
                <a:lnTo>
                  <a:pt x="9042" y="375056"/>
                </a:lnTo>
                <a:lnTo>
                  <a:pt x="14490" y="375056"/>
                </a:lnTo>
                <a:lnTo>
                  <a:pt x="67031" y="365090"/>
                </a:lnTo>
                <a:lnTo>
                  <a:pt x="106084" y="347164"/>
                </a:lnTo>
                <a:lnTo>
                  <a:pt x="107050" y="346583"/>
                </a:lnTo>
                <a:lnTo>
                  <a:pt x="77444" y="346583"/>
                </a:lnTo>
                <a:lnTo>
                  <a:pt x="76276" y="343903"/>
                </a:lnTo>
                <a:lnTo>
                  <a:pt x="44704" y="343903"/>
                </a:lnTo>
                <a:lnTo>
                  <a:pt x="45631" y="342480"/>
                </a:lnTo>
                <a:lnTo>
                  <a:pt x="46050" y="341731"/>
                </a:lnTo>
                <a:lnTo>
                  <a:pt x="64791" y="294572"/>
                </a:lnTo>
                <a:lnTo>
                  <a:pt x="68402" y="270243"/>
                </a:lnTo>
                <a:lnTo>
                  <a:pt x="65722" y="263118"/>
                </a:lnTo>
                <a:lnTo>
                  <a:pt x="61366" y="257848"/>
                </a:lnTo>
                <a:lnTo>
                  <a:pt x="47480" y="238752"/>
                </a:lnTo>
                <a:lnTo>
                  <a:pt x="36930" y="218408"/>
                </a:lnTo>
                <a:lnTo>
                  <a:pt x="30225" y="196854"/>
                </a:lnTo>
                <a:lnTo>
                  <a:pt x="27876" y="174129"/>
                </a:lnTo>
                <a:lnTo>
                  <a:pt x="34198" y="136647"/>
                </a:lnTo>
                <a:lnTo>
                  <a:pt x="52274" y="101924"/>
                </a:lnTo>
                <a:lnTo>
                  <a:pt x="80768" y="71769"/>
                </a:lnTo>
                <a:lnTo>
                  <a:pt x="118345" y="47990"/>
                </a:lnTo>
                <a:lnTo>
                  <a:pt x="163669" y="32396"/>
                </a:lnTo>
                <a:lnTo>
                  <a:pt x="215404" y="26797"/>
                </a:lnTo>
                <a:lnTo>
                  <a:pt x="327274" y="26797"/>
                </a:lnTo>
                <a:lnTo>
                  <a:pt x="309693" y="17710"/>
                </a:lnTo>
                <a:lnTo>
                  <a:pt x="264573" y="4602"/>
                </a:lnTo>
                <a:lnTo>
                  <a:pt x="215404" y="0"/>
                </a:lnTo>
                <a:close/>
              </a:path>
              <a:path w="429895" h="375285">
                <a:moveTo>
                  <a:pt x="300583" y="333197"/>
                </a:moveTo>
                <a:lnTo>
                  <a:pt x="128346" y="333197"/>
                </a:lnTo>
                <a:lnTo>
                  <a:pt x="128511" y="333273"/>
                </a:lnTo>
                <a:lnTo>
                  <a:pt x="149711" y="339596"/>
                </a:lnTo>
                <a:lnTo>
                  <a:pt x="171110" y="344285"/>
                </a:lnTo>
                <a:lnTo>
                  <a:pt x="193033" y="347237"/>
                </a:lnTo>
                <a:lnTo>
                  <a:pt x="215404" y="348259"/>
                </a:lnTo>
                <a:lnTo>
                  <a:pt x="264573" y="343657"/>
                </a:lnTo>
                <a:lnTo>
                  <a:pt x="300583" y="333197"/>
                </a:lnTo>
                <a:close/>
              </a:path>
              <a:path w="429895" h="375285">
                <a:moveTo>
                  <a:pt x="130766" y="306514"/>
                </a:moveTo>
                <a:lnTo>
                  <a:pt x="124417" y="306695"/>
                </a:lnTo>
                <a:lnTo>
                  <a:pt x="118270" y="308319"/>
                </a:lnTo>
                <a:lnTo>
                  <a:pt x="112598" y="311340"/>
                </a:lnTo>
                <a:lnTo>
                  <a:pt x="102831" y="317831"/>
                </a:lnTo>
                <a:lnTo>
                  <a:pt x="92846" y="323848"/>
                </a:lnTo>
                <a:lnTo>
                  <a:pt x="82608" y="329348"/>
                </a:lnTo>
                <a:lnTo>
                  <a:pt x="72085" y="334289"/>
                </a:lnTo>
                <a:lnTo>
                  <a:pt x="77444" y="346583"/>
                </a:lnTo>
                <a:lnTo>
                  <a:pt x="107050" y="346583"/>
                </a:lnTo>
                <a:lnTo>
                  <a:pt x="117167" y="340494"/>
                </a:lnTo>
                <a:lnTo>
                  <a:pt x="127927" y="333362"/>
                </a:lnTo>
                <a:lnTo>
                  <a:pt x="128092" y="333273"/>
                </a:lnTo>
                <a:lnTo>
                  <a:pt x="128346" y="333197"/>
                </a:lnTo>
                <a:lnTo>
                  <a:pt x="300583" y="333197"/>
                </a:lnTo>
                <a:lnTo>
                  <a:pt x="309693" y="330550"/>
                </a:lnTo>
                <a:lnTo>
                  <a:pt x="327255" y="321475"/>
                </a:lnTo>
                <a:lnTo>
                  <a:pt x="215404" y="321475"/>
                </a:lnTo>
                <a:lnTo>
                  <a:pt x="195463" y="320567"/>
                </a:lnTo>
                <a:lnTo>
                  <a:pt x="175787" y="317915"/>
                </a:lnTo>
                <a:lnTo>
                  <a:pt x="156329" y="313631"/>
                </a:lnTo>
                <a:lnTo>
                  <a:pt x="137045" y="307822"/>
                </a:lnTo>
                <a:lnTo>
                  <a:pt x="130766" y="306514"/>
                </a:lnTo>
                <a:close/>
              </a:path>
              <a:path w="429895" h="375285">
                <a:moveTo>
                  <a:pt x="72085" y="334289"/>
                </a:moveTo>
                <a:lnTo>
                  <a:pt x="65406" y="337036"/>
                </a:lnTo>
                <a:lnTo>
                  <a:pt x="58585" y="339596"/>
                </a:lnTo>
                <a:lnTo>
                  <a:pt x="51668" y="341906"/>
                </a:lnTo>
                <a:lnTo>
                  <a:pt x="44704" y="343903"/>
                </a:lnTo>
                <a:lnTo>
                  <a:pt x="76276" y="343903"/>
                </a:lnTo>
                <a:lnTo>
                  <a:pt x="72085" y="334289"/>
                </a:lnTo>
                <a:close/>
              </a:path>
              <a:path w="429895" h="375285">
                <a:moveTo>
                  <a:pt x="327274" y="26797"/>
                </a:moveTo>
                <a:lnTo>
                  <a:pt x="215404" y="26797"/>
                </a:lnTo>
                <a:lnTo>
                  <a:pt x="267139" y="32396"/>
                </a:lnTo>
                <a:lnTo>
                  <a:pt x="312463" y="47990"/>
                </a:lnTo>
                <a:lnTo>
                  <a:pt x="350040" y="71769"/>
                </a:lnTo>
                <a:lnTo>
                  <a:pt x="378534" y="101924"/>
                </a:lnTo>
                <a:lnTo>
                  <a:pt x="396610" y="136647"/>
                </a:lnTo>
                <a:lnTo>
                  <a:pt x="402932" y="174129"/>
                </a:lnTo>
                <a:lnTo>
                  <a:pt x="396610" y="211612"/>
                </a:lnTo>
                <a:lnTo>
                  <a:pt x="378534" y="246338"/>
                </a:lnTo>
                <a:lnTo>
                  <a:pt x="350040" y="276496"/>
                </a:lnTo>
                <a:lnTo>
                  <a:pt x="312463" y="300278"/>
                </a:lnTo>
                <a:lnTo>
                  <a:pt x="267139" y="315874"/>
                </a:lnTo>
                <a:lnTo>
                  <a:pt x="215404" y="321475"/>
                </a:lnTo>
                <a:lnTo>
                  <a:pt x="327255" y="321475"/>
                </a:lnTo>
                <a:lnTo>
                  <a:pt x="382663" y="283015"/>
                </a:lnTo>
                <a:lnTo>
                  <a:pt x="407950" y="250683"/>
                </a:lnTo>
                <a:lnTo>
                  <a:pt x="424061" y="214038"/>
                </a:lnTo>
                <a:lnTo>
                  <a:pt x="429717" y="174129"/>
                </a:lnTo>
                <a:lnTo>
                  <a:pt x="424061" y="134224"/>
                </a:lnTo>
                <a:lnTo>
                  <a:pt x="407950" y="97581"/>
                </a:lnTo>
                <a:lnTo>
                  <a:pt x="382663" y="65249"/>
                </a:lnTo>
                <a:lnTo>
                  <a:pt x="349484" y="38275"/>
                </a:lnTo>
                <a:lnTo>
                  <a:pt x="327274" y="26797"/>
                </a:lnTo>
                <a:close/>
              </a:path>
            </a:pathLst>
          </a:custGeom>
          <a:solidFill>
            <a:srgbClr val="494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7974012" y="2414970"/>
            <a:ext cx="2673350" cy="117475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95" dirty="0">
                <a:solidFill>
                  <a:srgbClr val="262424"/>
                </a:solidFill>
                <a:latin typeface="Times New Roman"/>
                <a:cs typeface="Times New Roman"/>
              </a:rPr>
              <a:t>Classification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9400"/>
              </a:lnSpc>
              <a:spcBef>
                <a:spcPts val="530"/>
              </a:spcBef>
            </a:pP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Assigning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discrete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categories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or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5" dirty="0">
                <a:solidFill>
                  <a:srgbClr val="262424"/>
                </a:solidFill>
                <a:latin typeface="Times New Roman"/>
                <a:cs typeface="Times New Roman"/>
              </a:rPr>
              <a:t>classes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65" dirty="0">
                <a:solidFill>
                  <a:srgbClr val="262424"/>
                </a:solidFill>
                <a:latin typeface="Times New Roman"/>
                <a:cs typeface="Times New Roman"/>
              </a:rPr>
              <a:t>based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on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30" dirty="0">
                <a:solidFill>
                  <a:srgbClr val="262424"/>
                </a:solidFill>
                <a:latin typeface="Times New Roman"/>
                <a:cs typeface="Times New Roman"/>
              </a:rPr>
              <a:t>its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cha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ac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t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e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i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st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i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cs</a:t>
            </a:r>
            <a:r>
              <a:rPr sz="200" spc="12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39906" y="4143375"/>
            <a:ext cx="321945" cy="428625"/>
          </a:xfrm>
          <a:custGeom>
            <a:avLst/>
            <a:gdLst/>
            <a:ahLst/>
            <a:cxnLst/>
            <a:rect l="l" t="t" r="r" b="b"/>
            <a:pathLst>
              <a:path w="321945" h="428625">
                <a:moveTo>
                  <a:pt x="184251" y="0"/>
                </a:moveTo>
                <a:lnTo>
                  <a:pt x="53581" y="0"/>
                </a:lnTo>
                <a:lnTo>
                  <a:pt x="32741" y="4216"/>
                </a:lnTo>
                <a:lnTo>
                  <a:pt x="15708" y="15708"/>
                </a:lnTo>
                <a:lnTo>
                  <a:pt x="4216" y="32741"/>
                </a:lnTo>
                <a:lnTo>
                  <a:pt x="0" y="53581"/>
                </a:lnTo>
                <a:lnTo>
                  <a:pt x="0" y="375043"/>
                </a:lnTo>
                <a:lnTo>
                  <a:pt x="4216" y="395883"/>
                </a:lnTo>
                <a:lnTo>
                  <a:pt x="15708" y="412916"/>
                </a:lnTo>
                <a:lnTo>
                  <a:pt x="32741" y="424408"/>
                </a:lnTo>
                <a:lnTo>
                  <a:pt x="53581" y="428625"/>
                </a:lnTo>
                <a:lnTo>
                  <a:pt x="267893" y="428625"/>
                </a:lnTo>
                <a:lnTo>
                  <a:pt x="288726" y="424408"/>
                </a:lnTo>
                <a:lnTo>
                  <a:pt x="305755" y="412916"/>
                </a:lnTo>
                <a:lnTo>
                  <a:pt x="313227" y="401840"/>
                </a:lnTo>
                <a:lnTo>
                  <a:pt x="53581" y="401840"/>
                </a:lnTo>
                <a:lnTo>
                  <a:pt x="43141" y="399737"/>
                </a:lnTo>
                <a:lnTo>
                  <a:pt x="34624" y="394000"/>
                </a:lnTo>
                <a:lnTo>
                  <a:pt x="28887" y="385483"/>
                </a:lnTo>
                <a:lnTo>
                  <a:pt x="26784" y="375043"/>
                </a:lnTo>
                <a:lnTo>
                  <a:pt x="26784" y="53581"/>
                </a:lnTo>
                <a:lnTo>
                  <a:pt x="28887" y="43141"/>
                </a:lnTo>
                <a:lnTo>
                  <a:pt x="34624" y="34624"/>
                </a:lnTo>
                <a:lnTo>
                  <a:pt x="43141" y="28887"/>
                </a:lnTo>
                <a:lnTo>
                  <a:pt x="53581" y="26784"/>
                </a:lnTo>
                <a:lnTo>
                  <a:pt x="227633" y="26784"/>
                </a:lnTo>
                <a:lnTo>
                  <a:pt x="212636" y="11798"/>
                </a:lnTo>
                <a:lnTo>
                  <a:pt x="206518" y="6777"/>
                </a:lnTo>
                <a:lnTo>
                  <a:pt x="199605" y="3074"/>
                </a:lnTo>
                <a:lnTo>
                  <a:pt x="192112" y="784"/>
                </a:lnTo>
                <a:lnTo>
                  <a:pt x="184251" y="0"/>
                </a:lnTo>
                <a:close/>
              </a:path>
              <a:path w="321945" h="428625">
                <a:moveTo>
                  <a:pt x="227633" y="26784"/>
                </a:moveTo>
                <a:lnTo>
                  <a:pt x="160731" y="26784"/>
                </a:lnTo>
                <a:lnTo>
                  <a:pt x="160731" y="120548"/>
                </a:lnTo>
                <a:lnTo>
                  <a:pt x="163889" y="136187"/>
                </a:lnTo>
                <a:lnTo>
                  <a:pt x="172502" y="148959"/>
                </a:lnTo>
                <a:lnTo>
                  <a:pt x="185275" y="157572"/>
                </a:lnTo>
                <a:lnTo>
                  <a:pt x="200914" y="160731"/>
                </a:lnTo>
                <a:lnTo>
                  <a:pt x="294678" y="160731"/>
                </a:lnTo>
                <a:lnTo>
                  <a:pt x="294678" y="375043"/>
                </a:lnTo>
                <a:lnTo>
                  <a:pt x="292575" y="385483"/>
                </a:lnTo>
                <a:lnTo>
                  <a:pt x="286839" y="394000"/>
                </a:lnTo>
                <a:lnTo>
                  <a:pt x="278326" y="399737"/>
                </a:lnTo>
                <a:lnTo>
                  <a:pt x="267893" y="401840"/>
                </a:lnTo>
                <a:lnTo>
                  <a:pt x="313227" y="401840"/>
                </a:lnTo>
                <a:lnTo>
                  <a:pt x="317246" y="395883"/>
                </a:lnTo>
                <a:lnTo>
                  <a:pt x="321462" y="375043"/>
                </a:lnTo>
                <a:lnTo>
                  <a:pt x="321369" y="136187"/>
                </a:lnTo>
                <a:lnTo>
                  <a:pt x="321145" y="133946"/>
                </a:lnTo>
                <a:lnTo>
                  <a:pt x="193548" y="133946"/>
                </a:lnTo>
                <a:lnTo>
                  <a:pt x="187515" y="127914"/>
                </a:lnTo>
                <a:lnTo>
                  <a:pt x="187515" y="27203"/>
                </a:lnTo>
                <a:lnTo>
                  <a:pt x="228053" y="27203"/>
                </a:lnTo>
                <a:lnTo>
                  <a:pt x="227633" y="26784"/>
                </a:lnTo>
                <a:close/>
              </a:path>
              <a:path w="321945" h="428625">
                <a:moveTo>
                  <a:pt x="228053" y="27203"/>
                </a:moveTo>
                <a:lnTo>
                  <a:pt x="187515" y="27203"/>
                </a:lnTo>
                <a:lnTo>
                  <a:pt x="189865" y="27787"/>
                </a:lnTo>
                <a:lnTo>
                  <a:pt x="191960" y="28968"/>
                </a:lnTo>
                <a:lnTo>
                  <a:pt x="290741" y="127749"/>
                </a:lnTo>
                <a:lnTo>
                  <a:pt x="292493" y="129425"/>
                </a:lnTo>
                <a:lnTo>
                  <a:pt x="293674" y="131597"/>
                </a:lnTo>
                <a:lnTo>
                  <a:pt x="294259" y="133946"/>
                </a:lnTo>
                <a:lnTo>
                  <a:pt x="321145" y="133946"/>
                </a:lnTo>
                <a:lnTo>
                  <a:pt x="320677" y="129263"/>
                </a:lnTo>
                <a:lnTo>
                  <a:pt x="318387" y="121773"/>
                </a:lnTo>
                <a:lnTo>
                  <a:pt x="314684" y="114865"/>
                </a:lnTo>
                <a:lnTo>
                  <a:pt x="309664" y="108750"/>
                </a:lnTo>
                <a:lnTo>
                  <a:pt x="228053" y="27203"/>
                </a:lnTo>
                <a:close/>
              </a:path>
            </a:pathLst>
          </a:custGeom>
          <a:solidFill>
            <a:srgbClr val="494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873625" y="4729545"/>
            <a:ext cx="2827655" cy="1165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05" dirty="0">
                <a:solidFill>
                  <a:srgbClr val="262424"/>
                </a:solidFill>
                <a:latin typeface="Times New Roman"/>
                <a:cs typeface="Times New Roman"/>
              </a:rPr>
              <a:t>Clustering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7000"/>
              </a:lnSpc>
              <a:spcBef>
                <a:spcPts val="565"/>
              </a:spcBef>
            </a:pP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Grouping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similar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points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together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uncover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hidden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patterns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st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uctu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es</a:t>
            </a:r>
            <a:r>
              <a:rPr sz="200" spc="13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69922" y="4141533"/>
            <a:ext cx="271780" cy="432434"/>
          </a:xfrm>
          <a:custGeom>
            <a:avLst/>
            <a:gdLst/>
            <a:ahLst/>
            <a:cxnLst/>
            <a:rect l="l" t="t" r="r" b="b"/>
            <a:pathLst>
              <a:path w="271779" h="432435">
                <a:moveTo>
                  <a:pt x="256921" y="0"/>
                </a:moveTo>
                <a:lnTo>
                  <a:pt x="248627" y="2006"/>
                </a:lnTo>
                <a:lnTo>
                  <a:pt x="244856" y="8369"/>
                </a:lnTo>
                <a:lnTo>
                  <a:pt x="3759" y="410210"/>
                </a:lnTo>
                <a:lnTo>
                  <a:pt x="0" y="416572"/>
                </a:lnTo>
                <a:lnTo>
                  <a:pt x="2006" y="424853"/>
                </a:lnTo>
                <a:lnTo>
                  <a:pt x="14732" y="432396"/>
                </a:lnTo>
                <a:lnTo>
                  <a:pt x="23012" y="430377"/>
                </a:lnTo>
                <a:lnTo>
                  <a:pt x="26784" y="424014"/>
                </a:lnTo>
                <a:lnTo>
                  <a:pt x="267881" y="22186"/>
                </a:lnTo>
                <a:lnTo>
                  <a:pt x="271653" y="15824"/>
                </a:lnTo>
                <a:lnTo>
                  <a:pt x="269646" y="7531"/>
                </a:lnTo>
                <a:lnTo>
                  <a:pt x="256921" y="0"/>
                </a:lnTo>
                <a:close/>
              </a:path>
            </a:pathLst>
          </a:custGeom>
          <a:solidFill>
            <a:srgbClr val="494FB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974009" y="4729545"/>
            <a:ext cx="2860040" cy="116522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650" spc="110" dirty="0">
                <a:solidFill>
                  <a:srgbClr val="262424"/>
                </a:solidFill>
                <a:latin typeface="Times New Roman"/>
                <a:cs typeface="Times New Roman"/>
              </a:rPr>
              <a:t>Decision</a:t>
            </a:r>
            <a:r>
              <a:rPr sz="1650" spc="-1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135" dirty="0">
                <a:solidFill>
                  <a:srgbClr val="262424"/>
                </a:solidFill>
                <a:latin typeface="Times New Roman"/>
                <a:cs typeface="Times New Roman"/>
              </a:rPr>
              <a:t>Trees</a:t>
            </a:r>
            <a:endParaRPr sz="16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145"/>
              </a:spcBef>
            </a:pP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Building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predictive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models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5" dirty="0">
                <a:solidFill>
                  <a:srgbClr val="262424"/>
                </a:solidFill>
                <a:latin typeface="Times New Roman"/>
                <a:cs typeface="Times New Roman"/>
              </a:rPr>
              <a:t>that</a:t>
            </a:r>
            <a:endParaRPr sz="1300">
              <a:latin typeface="Times New Roman"/>
              <a:cs typeface="Times New Roman"/>
            </a:endParaRPr>
          </a:p>
          <a:p>
            <a:pPr marL="12700" marR="5080">
              <a:lnSpc>
                <a:spcPts val="2180"/>
              </a:lnSpc>
              <a:spcBef>
                <a:spcPts val="15"/>
              </a:spcBef>
            </a:pP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make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decisions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65" dirty="0">
                <a:solidFill>
                  <a:srgbClr val="262424"/>
                </a:solidFill>
                <a:latin typeface="Times New Roman"/>
                <a:cs typeface="Times New Roman"/>
              </a:rPr>
              <a:t>based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on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75" dirty="0">
                <a:solidFill>
                  <a:srgbClr val="262424"/>
                </a:solidFill>
                <a:latin typeface="Times New Roman"/>
                <a:cs typeface="Times New Roman"/>
              </a:rPr>
              <a:t>a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series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of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u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l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es</a:t>
            </a:r>
            <a:r>
              <a:rPr sz="200" spc="13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253"/>
            <a:ext cx="4286250" cy="6438900"/>
            <a:chOff x="0" y="253"/>
            <a:chExt cx="4286250" cy="64389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53"/>
              <a:ext cx="4286250" cy="6438645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19075" y="1476374"/>
              <a:ext cx="3848099" cy="348614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11015" marR="5080">
              <a:lnSpc>
                <a:spcPct val="108000"/>
              </a:lnSpc>
              <a:spcBef>
                <a:spcPts val="95"/>
              </a:spcBef>
            </a:pPr>
            <a:r>
              <a:rPr spc="315" dirty="0"/>
              <a:t>Deep</a:t>
            </a:r>
            <a:r>
              <a:rPr spc="-215" dirty="0"/>
              <a:t> </a:t>
            </a:r>
            <a:r>
              <a:rPr spc="229" dirty="0"/>
              <a:t>Learning</a:t>
            </a:r>
            <a:r>
              <a:rPr spc="-210" dirty="0"/>
              <a:t> </a:t>
            </a:r>
            <a:r>
              <a:rPr spc="390" dirty="0"/>
              <a:t>and</a:t>
            </a:r>
            <a:r>
              <a:rPr spc="-215" dirty="0"/>
              <a:t> </a:t>
            </a:r>
            <a:r>
              <a:rPr spc="210" dirty="0"/>
              <a:t>Neural </a:t>
            </a:r>
            <a:r>
              <a:rPr spc="290" dirty="0"/>
              <a:t>Networks</a:t>
            </a:r>
          </a:p>
        </p:txBody>
      </p:sp>
      <p:grpSp>
        <p:nvGrpSpPr>
          <p:cNvPr id="6" name="object 6"/>
          <p:cNvGrpSpPr/>
          <p:nvPr/>
        </p:nvGrpSpPr>
        <p:grpSpPr>
          <a:xfrm>
            <a:off x="4880927" y="1823402"/>
            <a:ext cx="868044" cy="1382395"/>
            <a:chOff x="4880927" y="1823402"/>
            <a:chExt cx="868044" cy="1382395"/>
          </a:xfrm>
        </p:grpSpPr>
        <p:sp>
          <p:nvSpPr>
            <p:cNvPr id="7" name="object 7"/>
            <p:cNvSpPr/>
            <p:nvPr/>
          </p:nvSpPr>
          <p:spPr>
            <a:xfrm>
              <a:off x="4886325" y="1828799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1200150"/>
                  </a:lnTo>
                  <a:lnTo>
                    <a:pt x="428625" y="1371600"/>
                  </a:lnTo>
                  <a:lnTo>
                    <a:pt x="857250" y="120015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4886325" y="1828799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0" y="1200150"/>
                  </a:moveTo>
                  <a:lnTo>
                    <a:pt x="428625" y="1371600"/>
                  </a:lnTo>
                  <a:lnTo>
                    <a:pt x="857250" y="12001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200150"/>
                  </a:lnTo>
                  <a:close/>
                </a:path>
              </a:pathLst>
            </a:custGeom>
            <a:ln w="1071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5250611" y="2395497"/>
            <a:ext cx="136525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120" dirty="0">
                <a:solidFill>
                  <a:srgbClr val="262424"/>
                </a:solidFill>
                <a:latin typeface="Times New Roman"/>
                <a:cs typeface="Times New Roman"/>
              </a:rPr>
              <a:t>1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988054" y="1988019"/>
            <a:ext cx="4212590" cy="8870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05" dirty="0">
                <a:solidFill>
                  <a:srgbClr val="262424"/>
                </a:solidFill>
                <a:latin typeface="Times New Roman"/>
                <a:cs typeface="Times New Roman"/>
              </a:rPr>
              <a:t>Input</a:t>
            </a:r>
            <a:r>
              <a:rPr sz="1650" spc="-10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262424"/>
                </a:solidFill>
                <a:latin typeface="Times New Roman"/>
                <a:cs typeface="Times New Roman"/>
              </a:rPr>
              <a:t>Layer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4600"/>
              </a:lnSpc>
              <a:spcBef>
                <a:spcPts val="605"/>
              </a:spcBef>
            </a:pP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Receives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initial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75" dirty="0">
                <a:solidFill>
                  <a:srgbClr val="262424"/>
                </a:solidFill>
                <a:latin typeface="Times New Roman"/>
                <a:cs typeface="Times New Roman"/>
              </a:rPr>
              <a:t>be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processed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by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neural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ne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w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o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k</a:t>
            </a:r>
            <a:r>
              <a:rPr sz="200" spc="13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4880927" y="3195002"/>
            <a:ext cx="868044" cy="1382395"/>
            <a:chOff x="4880927" y="3195002"/>
            <a:chExt cx="868044" cy="1382395"/>
          </a:xfrm>
        </p:grpSpPr>
        <p:sp>
          <p:nvSpPr>
            <p:cNvPr id="12" name="object 12"/>
            <p:cNvSpPr/>
            <p:nvPr/>
          </p:nvSpPr>
          <p:spPr>
            <a:xfrm>
              <a:off x="4886325" y="3200399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1200150"/>
                  </a:lnTo>
                  <a:lnTo>
                    <a:pt x="428625" y="1371600"/>
                  </a:lnTo>
                  <a:lnTo>
                    <a:pt x="857250" y="1200150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4886325" y="3200399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0" y="1200150"/>
                  </a:moveTo>
                  <a:lnTo>
                    <a:pt x="428625" y="1371600"/>
                  </a:lnTo>
                  <a:lnTo>
                    <a:pt x="857250" y="1200150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200150"/>
                  </a:lnTo>
                  <a:close/>
                </a:path>
              </a:pathLst>
            </a:custGeom>
            <a:ln w="1071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5225008" y="3767097"/>
            <a:ext cx="18796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525" dirty="0">
                <a:solidFill>
                  <a:srgbClr val="262424"/>
                </a:solidFill>
                <a:latin typeface="Times New Roman"/>
                <a:cs typeface="Times New Roman"/>
              </a:rPr>
              <a:t>2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988045" y="3359619"/>
            <a:ext cx="4412615" cy="8870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20" dirty="0">
                <a:solidFill>
                  <a:srgbClr val="262424"/>
                </a:solidFill>
                <a:latin typeface="Times New Roman"/>
                <a:cs typeface="Times New Roman"/>
              </a:rPr>
              <a:t>Hidden</a:t>
            </a:r>
            <a:r>
              <a:rPr sz="1650" spc="-1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114" dirty="0">
                <a:solidFill>
                  <a:srgbClr val="262424"/>
                </a:solidFill>
                <a:latin typeface="Times New Roman"/>
                <a:cs typeface="Times New Roman"/>
              </a:rPr>
              <a:t>Layers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4600"/>
              </a:lnSpc>
              <a:spcBef>
                <a:spcPts val="605"/>
              </a:spcBef>
            </a:pP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Perform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feature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extraction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transformation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0" dirty="0">
                <a:solidFill>
                  <a:srgbClr val="262424"/>
                </a:solidFill>
                <a:latin typeface="Times New Roman"/>
                <a:cs typeface="Times New Roman"/>
              </a:rPr>
              <a:t>identify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patterns</a:t>
            </a:r>
            <a:r>
              <a:rPr sz="1300" spc="3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in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200" spc="15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4880967" y="4566642"/>
            <a:ext cx="868044" cy="1382395"/>
            <a:chOff x="4880967" y="4566642"/>
            <a:chExt cx="868044" cy="1382395"/>
          </a:xfrm>
        </p:grpSpPr>
        <p:sp>
          <p:nvSpPr>
            <p:cNvPr id="17" name="object 17"/>
            <p:cNvSpPr/>
            <p:nvPr/>
          </p:nvSpPr>
          <p:spPr>
            <a:xfrm>
              <a:off x="4886325" y="4572000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857250" y="0"/>
                  </a:moveTo>
                  <a:lnTo>
                    <a:pt x="428625" y="171450"/>
                  </a:lnTo>
                  <a:lnTo>
                    <a:pt x="0" y="0"/>
                  </a:lnTo>
                  <a:lnTo>
                    <a:pt x="0" y="1200151"/>
                  </a:lnTo>
                  <a:lnTo>
                    <a:pt x="428625" y="1371601"/>
                  </a:lnTo>
                  <a:lnTo>
                    <a:pt x="857250" y="1200151"/>
                  </a:lnTo>
                  <a:lnTo>
                    <a:pt x="857250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4886325" y="4572000"/>
              <a:ext cx="857250" cy="1371600"/>
            </a:xfrm>
            <a:custGeom>
              <a:avLst/>
              <a:gdLst/>
              <a:ahLst/>
              <a:cxnLst/>
              <a:rect l="l" t="t" r="r" b="b"/>
              <a:pathLst>
                <a:path w="857250" h="1371600">
                  <a:moveTo>
                    <a:pt x="0" y="1200151"/>
                  </a:moveTo>
                  <a:lnTo>
                    <a:pt x="428625" y="1371601"/>
                  </a:lnTo>
                  <a:lnTo>
                    <a:pt x="857250" y="1200151"/>
                  </a:lnTo>
                  <a:lnTo>
                    <a:pt x="857250" y="0"/>
                  </a:lnTo>
                  <a:lnTo>
                    <a:pt x="428625" y="171450"/>
                  </a:lnTo>
                  <a:lnTo>
                    <a:pt x="0" y="0"/>
                  </a:lnTo>
                  <a:lnTo>
                    <a:pt x="0" y="1200151"/>
                  </a:lnTo>
                  <a:close/>
                </a:path>
              </a:pathLst>
            </a:custGeom>
            <a:ln w="10715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5223078" y="5138698"/>
            <a:ext cx="191770" cy="256540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1500" spc="555" dirty="0">
                <a:solidFill>
                  <a:srgbClr val="262424"/>
                </a:solidFill>
                <a:latin typeface="Times New Roman"/>
                <a:cs typeface="Times New Roman"/>
              </a:rPr>
              <a:t>3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988054" y="4731220"/>
            <a:ext cx="4817110" cy="88709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50" spc="135" dirty="0">
                <a:solidFill>
                  <a:srgbClr val="262424"/>
                </a:solidFill>
                <a:latin typeface="Times New Roman"/>
                <a:cs typeface="Times New Roman"/>
              </a:rPr>
              <a:t>Output</a:t>
            </a:r>
            <a:r>
              <a:rPr sz="1650" spc="-10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50" spc="80" dirty="0">
                <a:solidFill>
                  <a:srgbClr val="262424"/>
                </a:solidFill>
                <a:latin typeface="Times New Roman"/>
                <a:cs typeface="Times New Roman"/>
              </a:rPr>
              <a:t>Layer</a:t>
            </a:r>
            <a:endParaRPr sz="1650">
              <a:latin typeface="Times New Roman"/>
              <a:cs typeface="Times New Roman"/>
            </a:endParaRPr>
          </a:p>
          <a:p>
            <a:pPr marL="12700" marR="5080">
              <a:lnSpc>
                <a:spcPct val="134600"/>
              </a:lnSpc>
              <a:spcBef>
                <a:spcPts val="605"/>
              </a:spcBef>
            </a:pP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Generates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final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predictions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or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classifications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65" dirty="0">
                <a:solidFill>
                  <a:srgbClr val="262424"/>
                </a:solidFill>
                <a:latin typeface="Times New Roman"/>
                <a:cs typeface="Times New Roman"/>
              </a:rPr>
              <a:t>based</a:t>
            </a:r>
            <a:r>
              <a:rPr sz="1300" spc="4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on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the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learned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f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e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atu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es</a:t>
            </a:r>
            <a:r>
              <a:rPr sz="200" spc="14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6994783" y="248"/>
            <a:ext cx="4197350" cy="6435090"/>
            <a:chOff x="6994783" y="248"/>
            <a:chExt cx="4197350" cy="643509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94783" y="248"/>
              <a:ext cx="4196870" cy="6434952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209290" y="2154393"/>
              <a:ext cx="3777183" cy="2126414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74857" y="423262"/>
            <a:ext cx="5215890" cy="10699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7100"/>
              </a:lnSpc>
              <a:spcBef>
                <a:spcPts val="95"/>
              </a:spcBef>
            </a:pPr>
            <a:r>
              <a:rPr sz="3200" spc="325" dirty="0"/>
              <a:t>Real</a:t>
            </a:r>
            <a:r>
              <a:rPr sz="1150" spc="325" dirty="0"/>
              <a:t>-</a:t>
            </a:r>
            <a:r>
              <a:rPr sz="3200" spc="210" dirty="0"/>
              <a:t>World</a:t>
            </a:r>
            <a:r>
              <a:rPr sz="3200" spc="-190" dirty="0"/>
              <a:t> </a:t>
            </a:r>
            <a:r>
              <a:rPr sz="3200" spc="229" dirty="0"/>
              <a:t>Applications</a:t>
            </a:r>
            <a:r>
              <a:rPr sz="3200" spc="-190" dirty="0"/>
              <a:t> </a:t>
            </a:r>
            <a:r>
              <a:rPr sz="3200" spc="254" dirty="0"/>
              <a:t>of </a:t>
            </a:r>
            <a:r>
              <a:rPr sz="3200" spc="270" dirty="0"/>
              <a:t>Data</a:t>
            </a:r>
            <a:r>
              <a:rPr sz="3200" spc="-204" dirty="0"/>
              <a:t> </a:t>
            </a:r>
            <a:r>
              <a:rPr sz="3200" spc="320" dirty="0"/>
              <a:t>Science</a:t>
            </a:r>
            <a:endParaRPr sz="3200"/>
          </a:p>
        </p:txBody>
      </p:sp>
      <p:grpSp>
        <p:nvGrpSpPr>
          <p:cNvPr id="6" name="object 6"/>
          <p:cNvGrpSpPr/>
          <p:nvPr/>
        </p:nvGrpSpPr>
        <p:grpSpPr>
          <a:xfrm>
            <a:off x="587561" y="1949212"/>
            <a:ext cx="382905" cy="382905"/>
            <a:chOff x="587561" y="1949212"/>
            <a:chExt cx="382905" cy="382905"/>
          </a:xfrm>
        </p:grpSpPr>
        <p:sp>
          <p:nvSpPr>
            <p:cNvPr id="7" name="object 7"/>
            <p:cNvSpPr/>
            <p:nvPr/>
          </p:nvSpPr>
          <p:spPr>
            <a:xfrm>
              <a:off x="592225" y="1953875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80">
                  <a:moveTo>
                    <a:pt x="322512" y="0"/>
                  </a:moveTo>
                  <a:lnTo>
                    <a:pt x="50542" y="0"/>
                  </a:lnTo>
                  <a:lnTo>
                    <a:pt x="47024" y="348"/>
                  </a:lnTo>
                  <a:lnTo>
                    <a:pt x="13334" y="18354"/>
                  </a:lnTo>
                  <a:lnTo>
                    <a:pt x="0" y="50548"/>
                  </a:lnTo>
                  <a:lnTo>
                    <a:pt x="0" y="318962"/>
                  </a:lnTo>
                  <a:lnTo>
                    <a:pt x="0" y="322518"/>
                  </a:lnTo>
                  <a:lnTo>
                    <a:pt x="18356" y="359724"/>
                  </a:lnTo>
                  <a:lnTo>
                    <a:pt x="50542" y="373055"/>
                  </a:lnTo>
                  <a:lnTo>
                    <a:pt x="322512" y="373055"/>
                  </a:lnTo>
                  <a:lnTo>
                    <a:pt x="359720" y="354700"/>
                  </a:lnTo>
                  <a:lnTo>
                    <a:pt x="373055" y="322518"/>
                  </a:lnTo>
                  <a:lnTo>
                    <a:pt x="373055" y="50548"/>
                  </a:lnTo>
                  <a:lnTo>
                    <a:pt x="354698" y="13330"/>
                  </a:lnTo>
                  <a:lnTo>
                    <a:pt x="326030" y="348"/>
                  </a:lnTo>
                  <a:lnTo>
                    <a:pt x="322512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92225" y="1953875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80" h="373380">
                  <a:moveTo>
                    <a:pt x="0" y="318962"/>
                  </a:moveTo>
                  <a:lnTo>
                    <a:pt x="0" y="54092"/>
                  </a:lnTo>
                  <a:lnTo>
                    <a:pt x="0" y="50548"/>
                  </a:lnTo>
                  <a:lnTo>
                    <a:pt x="344" y="47017"/>
                  </a:lnTo>
                  <a:lnTo>
                    <a:pt x="1039" y="43535"/>
                  </a:lnTo>
                  <a:lnTo>
                    <a:pt x="1734" y="40053"/>
                  </a:lnTo>
                  <a:lnTo>
                    <a:pt x="2759" y="36671"/>
                  </a:lnTo>
                  <a:lnTo>
                    <a:pt x="4119" y="33388"/>
                  </a:lnTo>
                  <a:lnTo>
                    <a:pt x="5473" y="30117"/>
                  </a:lnTo>
                  <a:lnTo>
                    <a:pt x="24039" y="9114"/>
                  </a:lnTo>
                  <a:lnTo>
                    <a:pt x="26993" y="7137"/>
                  </a:lnTo>
                  <a:lnTo>
                    <a:pt x="43538" y="1044"/>
                  </a:lnTo>
                  <a:lnTo>
                    <a:pt x="47024" y="348"/>
                  </a:lnTo>
                  <a:lnTo>
                    <a:pt x="50542" y="0"/>
                  </a:lnTo>
                  <a:lnTo>
                    <a:pt x="54092" y="0"/>
                  </a:lnTo>
                  <a:lnTo>
                    <a:pt x="318962" y="0"/>
                  </a:lnTo>
                  <a:lnTo>
                    <a:pt x="322512" y="0"/>
                  </a:lnTo>
                  <a:lnTo>
                    <a:pt x="326030" y="348"/>
                  </a:lnTo>
                  <a:lnTo>
                    <a:pt x="329512" y="1044"/>
                  </a:lnTo>
                  <a:lnTo>
                    <a:pt x="333000" y="1728"/>
                  </a:lnTo>
                  <a:lnTo>
                    <a:pt x="349015" y="9114"/>
                  </a:lnTo>
                  <a:lnTo>
                    <a:pt x="351968" y="11092"/>
                  </a:lnTo>
                  <a:lnTo>
                    <a:pt x="372015" y="43535"/>
                  </a:lnTo>
                  <a:lnTo>
                    <a:pt x="372710" y="47017"/>
                  </a:lnTo>
                  <a:lnTo>
                    <a:pt x="373055" y="50548"/>
                  </a:lnTo>
                  <a:lnTo>
                    <a:pt x="373055" y="54092"/>
                  </a:lnTo>
                  <a:lnTo>
                    <a:pt x="373055" y="318962"/>
                  </a:lnTo>
                  <a:lnTo>
                    <a:pt x="373055" y="322518"/>
                  </a:lnTo>
                  <a:lnTo>
                    <a:pt x="372710" y="326025"/>
                  </a:lnTo>
                  <a:lnTo>
                    <a:pt x="354698" y="359724"/>
                  </a:lnTo>
                  <a:lnTo>
                    <a:pt x="329512" y="372010"/>
                  </a:lnTo>
                  <a:lnTo>
                    <a:pt x="326030" y="372706"/>
                  </a:lnTo>
                  <a:lnTo>
                    <a:pt x="322512" y="373055"/>
                  </a:lnTo>
                  <a:lnTo>
                    <a:pt x="318962" y="373055"/>
                  </a:lnTo>
                  <a:lnTo>
                    <a:pt x="54092" y="373055"/>
                  </a:lnTo>
                  <a:lnTo>
                    <a:pt x="50542" y="373055"/>
                  </a:lnTo>
                  <a:lnTo>
                    <a:pt x="47024" y="372706"/>
                  </a:lnTo>
                  <a:lnTo>
                    <a:pt x="43538" y="372010"/>
                  </a:lnTo>
                  <a:lnTo>
                    <a:pt x="40054" y="371326"/>
                  </a:lnTo>
                  <a:lnTo>
                    <a:pt x="9117" y="349017"/>
                  </a:lnTo>
                  <a:lnTo>
                    <a:pt x="4119" y="339666"/>
                  </a:lnTo>
                  <a:lnTo>
                    <a:pt x="2759" y="336383"/>
                  </a:lnTo>
                  <a:lnTo>
                    <a:pt x="1734" y="333001"/>
                  </a:lnTo>
                  <a:lnTo>
                    <a:pt x="1039" y="329519"/>
                  </a:lnTo>
                  <a:lnTo>
                    <a:pt x="344" y="326025"/>
                  </a:lnTo>
                  <a:lnTo>
                    <a:pt x="0" y="322518"/>
                  </a:lnTo>
                  <a:lnTo>
                    <a:pt x="0" y="318962"/>
                  </a:lnTo>
                  <a:close/>
                </a:path>
              </a:pathLst>
            </a:custGeom>
            <a:ln w="9326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713154" y="2028182"/>
            <a:ext cx="13398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125" dirty="0">
                <a:solidFill>
                  <a:srgbClr val="262424"/>
                </a:solidFill>
                <a:latin typeface="Times New Roman"/>
                <a:cs typeface="Times New Roman"/>
              </a:rPr>
              <a:t>1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120455" y="1921826"/>
            <a:ext cx="2105660" cy="1696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11530">
              <a:lnSpc>
                <a:spcPct val="107100"/>
              </a:lnSpc>
              <a:spcBef>
                <a:spcPts val="95"/>
              </a:spcBef>
            </a:pPr>
            <a:r>
              <a:rPr sz="1600" spc="105" dirty="0">
                <a:solidFill>
                  <a:srgbClr val="262424"/>
                </a:solidFill>
                <a:latin typeface="Times New Roman"/>
                <a:cs typeface="Times New Roman"/>
              </a:rPr>
              <a:t>Predictive </a:t>
            </a:r>
            <a:r>
              <a:rPr sz="1600" spc="145" dirty="0">
                <a:solidFill>
                  <a:srgbClr val="262424"/>
                </a:solidFill>
                <a:latin typeface="Times New Roman"/>
                <a:cs typeface="Times New Roman"/>
              </a:rPr>
              <a:t>Maintenance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36500"/>
              </a:lnSpc>
              <a:spcBef>
                <a:spcPts val="525"/>
              </a:spcBef>
            </a:pP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Using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sensor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and machine</a:t>
            </a:r>
            <a:r>
              <a:rPr sz="1300" spc="-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learning</a:t>
            </a:r>
            <a:r>
              <a:rPr sz="1300" spc="-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spc="-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predict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equipment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5" dirty="0">
                <a:solidFill>
                  <a:srgbClr val="262424"/>
                </a:solidFill>
                <a:latin typeface="Times New Roman"/>
                <a:cs typeface="Times New Roman"/>
              </a:rPr>
              <a:t>failures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and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schedule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m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a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i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n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t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enance</a:t>
            </a:r>
            <a:r>
              <a:rPr sz="200" spc="12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11" name="object 11"/>
          <p:cNvGrpSpPr/>
          <p:nvPr/>
        </p:nvGrpSpPr>
        <p:grpSpPr>
          <a:xfrm>
            <a:off x="3581329" y="1949212"/>
            <a:ext cx="382905" cy="382905"/>
            <a:chOff x="3581329" y="1949212"/>
            <a:chExt cx="382905" cy="382905"/>
          </a:xfrm>
        </p:grpSpPr>
        <p:sp>
          <p:nvSpPr>
            <p:cNvPr id="12" name="object 12"/>
            <p:cNvSpPr/>
            <p:nvPr/>
          </p:nvSpPr>
          <p:spPr>
            <a:xfrm>
              <a:off x="3585992" y="1953875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79" h="373380">
                  <a:moveTo>
                    <a:pt x="322518" y="0"/>
                  </a:moveTo>
                  <a:lnTo>
                    <a:pt x="50536" y="0"/>
                  </a:lnTo>
                  <a:lnTo>
                    <a:pt x="47017" y="348"/>
                  </a:lnTo>
                  <a:lnTo>
                    <a:pt x="13330" y="18354"/>
                  </a:lnTo>
                  <a:lnTo>
                    <a:pt x="0" y="50548"/>
                  </a:lnTo>
                  <a:lnTo>
                    <a:pt x="0" y="318962"/>
                  </a:lnTo>
                  <a:lnTo>
                    <a:pt x="0" y="322518"/>
                  </a:lnTo>
                  <a:lnTo>
                    <a:pt x="18354" y="359724"/>
                  </a:lnTo>
                  <a:lnTo>
                    <a:pt x="50536" y="373055"/>
                  </a:lnTo>
                  <a:lnTo>
                    <a:pt x="322518" y="373055"/>
                  </a:lnTo>
                  <a:lnTo>
                    <a:pt x="359724" y="354700"/>
                  </a:lnTo>
                  <a:lnTo>
                    <a:pt x="373055" y="322518"/>
                  </a:lnTo>
                  <a:lnTo>
                    <a:pt x="373055" y="50548"/>
                  </a:lnTo>
                  <a:lnTo>
                    <a:pt x="354700" y="13330"/>
                  </a:lnTo>
                  <a:lnTo>
                    <a:pt x="326025" y="348"/>
                  </a:lnTo>
                  <a:lnTo>
                    <a:pt x="322518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585992" y="1953875"/>
              <a:ext cx="373380" cy="373380"/>
            </a:xfrm>
            <a:custGeom>
              <a:avLst/>
              <a:gdLst/>
              <a:ahLst/>
              <a:cxnLst/>
              <a:rect l="l" t="t" r="r" b="b"/>
              <a:pathLst>
                <a:path w="373379" h="373380">
                  <a:moveTo>
                    <a:pt x="0" y="318962"/>
                  </a:moveTo>
                  <a:lnTo>
                    <a:pt x="0" y="54092"/>
                  </a:lnTo>
                  <a:lnTo>
                    <a:pt x="0" y="50548"/>
                  </a:lnTo>
                  <a:lnTo>
                    <a:pt x="348" y="47017"/>
                  </a:lnTo>
                  <a:lnTo>
                    <a:pt x="1044" y="43535"/>
                  </a:lnTo>
                  <a:lnTo>
                    <a:pt x="1728" y="40053"/>
                  </a:lnTo>
                  <a:lnTo>
                    <a:pt x="2760" y="36671"/>
                  </a:lnTo>
                  <a:lnTo>
                    <a:pt x="15842" y="15842"/>
                  </a:lnTo>
                  <a:lnTo>
                    <a:pt x="18354" y="13330"/>
                  </a:lnTo>
                  <a:lnTo>
                    <a:pt x="33388" y="4116"/>
                  </a:lnTo>
                  <a:lnTo>
                    <a:pt x="36671" y="2760"/>
                  </a:lnTo>
                  <a:lnTo>
                    <a:pt x="40053" y="1728"/>
                  </a:lnTo>
                  <a:lnTo>
                    <a:pt x="43535" y="1044"/>
                  </a:lnTo>
                  <a:lnTo>
                    <a:pt x="47017" y="348"/>
                  </a:lnTo>
                  <a:lnTo>
                    <a:pt x="50536" y="0"/>
                  </a:lnTo>
                  <a:lnTo>
                    <a:pt x="54092" y="0"/>
                  </a:lnTo>
                  <a:lnTo>
                    <a:pt x="318962" y="0"/>
                  </a:lnTo>
                  <a:lnTo>
                    <a:pt x="322518" y="0"/>
                  </a:lnTo>
                  <a:lnTo>
                    <a:pt x="326025" y="348"/>
                  </a:lnTo>
                  <a:lnTo>
                    <a:pt x="329519" y="1044"/>
                  </a:lnTo>
                  <a:lnTo>
                    <a:pt x="333001" y="1728"/>
                  </a:lnTo>
                  <a:lnTo>
                    <a:pt x="336383" y="2760"/>
                  </a:lnTo>
                  <a:lnTo>
                    <a:pt x="339666" y="4116"/>
                  </a:lnTo>
                  <a:lnTo>
                    <a:pt x="342949" y="5471"/>
                  </a:lnTo>
                  <a:lnTo>
                    <a:pt x="357212" y="15842"/>
                  </a:lnTo>
                  <a:lnTo>
                    <a:pt x="359724" y="18354"/>
                  </a:lnTo>
                  <a:lnTo>
                    <a:pt x="372010" y="43535"/>
                  </a:lnTo>
                  <a:lnTo>
                    <a:pt x="372706" y="47017"/>
                  </a:lnTo>
                  <a:lnTo>
                    <a:pt x="373055" y="50548"/>
                  </a:lnTo>
                  <a:lnTo>
                    <a:pt x="373055" y="54092"/>
                  </a:lnTo>
                  <a:lnTo>
                    <a:pt x="373055" y="318962"/>
                  </a:lnTo>
                  <a:lnTo>
                    <a:pt x="373055" y="322518"/>
                  </a:lnTo>
                  <a:lnTo>
                    <a:pt x="372706" y="326025"/>
                  </a:lnTo>
                  <a:lnTo>
                    <a:pt x="372010" y="329519"/>
                  </a:lnTo>
                  <a:lnTo>
                    <a:pt x="371326" y="333001"/>
                  </a:lnTo>
                  <a:lnTo>
                    <a:pt x="349017" y="363940"/>
                  </a:lnTo>
                  <a:lnTo>
                    <a:pt x="329507" y="372010"/>
                  </a:lnTo>
                  <a:lnTo>
                    <a:pt x="326025" y="372706"/>
                  </a:lnTo>
                  <a:lnTo>
                    <a:pt x="322518" y="373055"/>
                  </a:lnTo>
                  <a:lnTo>
                    <a:pt x="318962" y="373055"/>
                  </a:lnTo>
                  <a:lnTo>
                    <a:pt x="54092" y="373055"/>
                  </a:lnTo>
                  <a:lnTo>
                    <a:pt x="50536" y="373055"/>
                  </a:lnTo>
                  <a:lnTo>
                    <a:pt x="47017" y="372706"/>
                  </a:lnTo>
                  <a:lnTo>
                    <a:pt x="43535" y="372010"/>
                  </a:lnTo>
                  <a:lnTo>
                    <a:pt x="40053" y="371326"/>
                  </a:lnTo>
                  <a:lnTo>
                    <a:pt x="9114" y="349017"/>
                  </a:lnTo>
                  <a:lnTo>
                    <a:pt x="4116" y="339666"/>
                  </a:lnTo>
                  <a:lnTo>
                    <a:pt x="2760" y="336383"/>
                  </a:lnTo>
                  <a:lnTo>
                    <a:pt x="1728" y="333001"/>
                  </a:lnTo>
                  <a:lnTo>
                    <a:pt x="1044" y="329519"/>
                  </a:lnTo>
                  <a:lnTo>
                    <a:pt x="348" y="326025"/>
                  </a:lnTo>
                  <a:lnTo>
                    <a:pt x="0" y="322518"/>
                  </a:lnTo>
                  <a:lnTo>
                    <a:pt x="0" y="318962"/>
                  </a:lnTo>
                  <a:close/>
                </a:path>
              </a:pathLst>
            </a:custGeom>
            <a:ln w="9326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3681851" y="2028182"/>
            <a:ext cx="18415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520" dirty="0">
                <a:solidFill>
                  <a:srgbClr val="262424"/>
                </a:solidFill>
                <a:latin typeface="Times New Roman"/>
                <a:cs typeface="Times New Roman"/>
              </a:rPr>
              <a:t>2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114216" y="1921826"/>
            <a:ext cx="2249805" cy="169608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863600">
              <a:lnSpc>
                <a:spcPct val="107100"/>
              </a:lnSpc>
              <a:spcBef>
                <a:spcPts val="95"/>
              </a:spcBef>
            </a:pPr>
            <a:r>
              <a:rPr sz="1600" spc="155" dirty="0">
                <a:solidFill>
                  <a:srgbClr val="262424"/>
                </a:solidFill>
                <a:latin typeface="Times New Roman"/>
                <a:cs typeface="Times New Roman"/>
              </a:rPr>
              <a:t>Customer </a:t>
            </a:r>
            <a:r>
              <a:rPr sz="1600" spc="145" dirty="0">
                <a:solidFill>
                  <a:srgbClr val="262424"/>
                </a:solidFill>
                <a:latin typeface="Times New Roman"/>
                <a:cs typeface="Times New Roman"/>
              </a:rPr>
              <a:t>Segmentation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36500"/>
              </a:lnSpc>
              <a:spcBef>
                <a:spcPts val="525"/>
              </a:spcBef>
            </a:pPr>
            <a:r>
              <a:rPr sz="1300" spc="50" dirty="0">
                <a:solidFill>
                  <a:srgbClr val="262424"/>
                </a:solidFill>
                <a:latin typeface="Times New Roman"/>
                <a:cs typeface="Times New Roman"/>
              </a:rPr>
              <a:t>Analyzing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customer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behavior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demographics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to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create targeted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marketing</a:t>
            </a:r>
            <a:r>
              <a:rPr sz="1300" spc="5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s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tr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a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t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eg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i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es</a:t>
            </a:r>
            <a:r>
              <a:rPr sz="200" spc="12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87561" y="4010342"/>
            <a:ext cx="382905" cy="373380"/>
            <a:chOff x="587561" y="4010342"/>
            <a:chExt cx="382905" cy="373380"/>
          </a:xfrm>
        </p:grpSpPr>
        <p:sp>
          <p:nvSpPr>
            <p:cNvPr id="17" name="object 17"/>
            <p:cNvSpPr/>
            <p:nvPr/>
          </p:nvSpPr>
          <p:spPr>
            <a:xfrm>
              <a:off x="592225" y="4015005"/>
              <a:ext cx="373380" cy="363855"/>
            </a:xfrm>
            <a:custGeom>
              <a:avLst/>
              <a:gdLst/>
              <a:ahLst/>
              <a:cxnLst/>
              <a:rect l="l" t="t" r="r" b="b"/>
              <a:pathLst>
                <a:path w="373380" h="363854">
                  <a:moveTo>
                    <a:pt x="322512" y="0"/>
                  </a:moveTo>
                  <a:lnTo>
                    <a:pt x="50542" y="0"/>
                  </a:lnTo>
                  <a:lnTo>
                    <a:pt x="47024" y="348"/>
                  </a:lnTo>
                  <a:lnTo>
                    <a:pt x="13334" y="18354"/>
                  </a:lnTo>
                  <a:lnTo>
                    <a:pt x="0" y="50548"/>
                  </a:lnTo>
                  <a:lnTo>
                    <a:pt x="0" y="309635"/>
                  </a:lnTo>
                  <a:lnTo>
                    <a:pt x="0" y="313192"/>
                  </a:lnTo>
                  <a:lnTo>
                    <a:pt x="18356" y="350398"/>
                  </a:lnTo>
                  <a:lnTo>
                    <a:pt x="50542" y="363728"/>
                  </a:lnTo>
                  <a:lnTo>
                    <a:pt x="322512" y="363728"/>
                  </a:lnTo>
                  <a:lnTo>
                    <a:pt x="359720" y="345374"/>
                  </a:lnTo>
                  <a:lnTo>
                    <a:pt x="373055" y="313192"/>
                  </a:lnTo>
                  <a:lnTo>
                    <a:pt x="373055" y="50548"/>
                  </a:lnTo>
                  <a:lnTo>
                    <a:pt x="354698" y="13330"/>
                  </a:lnTo>
                  <a:lnTo>
                    <a:pt x="326030" y="348"/>
                  </a:lnTo>
                  <a:lnTo>
                    <a:pt x="322512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92225" y="4015005"/>
              <a:ext cx="373380" cy="363855"/>
            </a:xfrm>
            <a:custGeom>
              <a:avLst/>
              <a:gdLst/>
              <a:ahLst/>
              <a:cxnLst/>
              <a:rect l="l" t="t" r="r" b="b"/>
              <a:pathLst>
                <a:path w="373380" h="363854">
                  <a:moveTo>
                    <a:pt x="0" y="309635"/>
                  </a:moveTo>
                  <a:lnTo>
                    <a:pt x="0" y="54092"/>
                  </a:lnTo>
                  <a:lnTo>
                    <a:pt x="0" y="50548"/>
                  </a:lnTo>
                  <a:lnTo>
                    <a:pt x="344" y="47017"/>
                  </a:lnTo>
                  <a:lnTo>
                    <a:pt x="1039" y="43535"/>
                  </a:lnTo>
                  <a:lnTo>
                    <a:pt x="1734" y="40053"/>
                  </a:lnTo>
                  <a:lnTo>
                    <a:pt x="2759" y="36671"/>
                  </a:lnTo>
                  <a:lnTo>
                    <a:pt x="4119" y="33388"/>
                  </a:lnTo>
                  <a:lnTo>
                    <a:pt x="5473" y="30117"/>
                  </a:lnTo>
                  <a:lnTo>
                    <a:pt x="7140" y="26996"/>
                  </a:lnTo>
                  <a:lnTo>
                    <a:pt x="24039" y="9114"/>
                  </a:lnTo>
                  <a:lnTo>
                    <a:pt x="26993" y="7137"/>
                  </a:lnTo>
                  <a:lnTo>
                    <a:pt x="43538" y="1044"/>
                  </a:lnTo>
                  <a:lnTo>
                    <a:pt x="47024" y="348"/>
                  </a:lnTo>
                  <a:lnTo>
                    <a:pt x="50542" y="0"/>
                  </a:lnTo>
                  <a:lnTo>
                    <a:pt x="54092" y="0"/>
                  </a:lnTo>
                  <a:lnTo>
                    <a:pt x="318962" y="0"/>
                  </a:lnTo>
                  <a:lnTo>
                    <a:pt x="322512" y="0"/>
                  </a:lnTo>
                  <a:lnTo>
                    <a:pt x="326030" y="348"/>
                  </a:lnTo>
                  <a:lnTo>
                    <a:pt x="329512" y="1044"/>
                  </a:lnTo>
                  <a:lnTo>
                    <a:pt x="333000" y="1728"/>
                  </a:lnTo>
                  <a:lnTo>
                    <a:pt x="349015" y="9114"/>
                  </a:lnTo>
                  <a:lnTo>
                    <a:pt x="351968" y="11092"/>
                  </a:lnTo>
                  <a:lnTo>
                    <a:pt x="372015" y="43535"/>
                  </a:lnTo>
                  <a:lnTo>
                    <a:pt x="372710" y="47017"/>
                  </a:lnTo>
                  <a:lnTo>
                    <a:pt x="373055" y="50548"/>
                  </a:lnTo>
                  <a:lnTo>
                    <a:pt x="373055" y="54092"/>
                  </a:lnTo>
                  <a:lnTo>
                    <a:pt x="373055" y="309635"/>
                  </a:lnTo>
                  <a:lnTo>
                    <a:pt x="373055" y="313192"/>
                  </a:lnTo>
                  <a:lnTo>
                    <a:pt x="372710" y="316698"/>
                  </a:lnTo>
                  <a:lnTo>
                    <a:pt x="354698" y="350398"/>
                  </a:lnTo>
                  <a:lnTo>
                    <a:pt x="329512" y="362684"/>
                  </a:lnTo>
                  <a:lnTo>
                    <a:pt x="326030" y="363380"/>
                  </a:lnTo>
                  <a:lnTo>
                    <a:pt x="322512" y="363728"/>
                  </a:lnTo>
                  <a:lnTo>
                    <a:pt x="318962" y="363728"/>
                  </a:lnTo>
                  <a:lnTo>
                    <a:pt x="54092" y="363728"/>
                  </a:lnTo>
                  <a:lnTo>
                    <a:pt x="50542" y="363728"/>
                  </a:lnTo>
                  <a:lnTo>
                    <a:pt x="47024" y="363380"/>
                  </a:lnTo>
                  <a:lnTo>
                    <a:pt x="43538" y="362684"/>
                  </a:lnTo>
                  <a:lnTo>
                    <a:pt x="40054" y="362000"/>
                  </a:lnTo>
                  <a:lnTo>
                    <a:pt x="9117" y="339679"/>
                  </a:lnTo>
                  <a:lnTo>
                    <a:pt x="7140" y="336732"/>
                  </a:lnTo>
                  <a:lnTo>
                    <a:pt x="5473" y="333623"/>
                  </a:lnTo>
                  <a:lnTo>
                    <a:pt x="4119" y="330340"/>
                  </a:lnTo>
                  <a:lnTo>
                    <a:pt x="2759" y="327057"/>
                  </a:lnTo>
                  <a:lnTo>
                    <a:pt x="1734" y="323675"/>
                  </a:lnTo>
                  <a:lnTo>
                    <a:pt x="1039" y="320193"/>
                  </a:lnTo>
                  <a:lnTo>
                    <a:pt x="344" y="316698"/>
                  </a:lnTo>
                  <a:lnTo>
                    <a:pt x="0" y="313192"/>
                  </a:lnTo>
                  <a:lnTo>
                    <a:pt x="0" y="309635"/>
                  </a:lnTo>
                  <a:close/>
                </a:path>
              </a:pathLst>
            </a:custGeom>
            <a:ln w="9326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86195" y="4079986"/>
            <a:ext cx="187960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550" dirty="0">
                <a:solidFill>
                  <a:srgbClr val="262424"/>
                </a:solidFill>
                <a:latin typeface="Times New Roman"/>
                <a:cs typeface="Times New Roman"/>
              </a:rPr>
              <a:t>3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120452" y="3996463"/>
            <a:ext cx="1984375" cy="141224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130" dirty="0">
                <a:solidFill>
                  <a:srgbClr val="262424"/>
                </a:solidFill>
                <a:latin typeface="Times New Roman"/>
                <a:cs typeface="Times New Roman"/>
              </a:rPr>
              <a:t>Fraud</a:t>
            </a:r>
            <a:r>
              <a:rPr sz="1600" spc="-1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600" spc="114" dirty="0">
                <a:solidFill>
                  <a:srgbClr val="262424"/>
                </a:solidFill>
                <a:latin typeface="Times New Roman"/>
                <a:cs typeface="Times New Roman"/>
              </a:rPr>
              <a:t>Detection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34900"/>
              </a:lnSpc>
              <a:spcBef>
                <a:spcPts val="550"/>
              </a:spcBef>
            </a:pP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Identifying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fraudulent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patterns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anomalies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-25" dirty="0">
                <a:solidFill>
                  <a:srgbClr val="262424"/>
                </a:solidFill>
                <a:latin typeface="Times New Roman"/>
                <a:cs typeface="Times New Roman"/>
              </a:rPr>
              <a:t>in 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financial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transactions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and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da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t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a</a:t>
            </a:r>
            <a:r>
              <a:rPr sz="200" spc="15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  <p:grpSp>
        <p:nvGrpSpPr>
          <p:cNvPr id="21" name="object 21"/>
          <p:cNvGrpSpPr/>
          <p:nvPr/>
        </p:nvGrpSpPr>
        <p:grpSpPr>
          <a:xfrm>
            <a:off x="3581329" y="4010342"/>
            <a:ext cx="382905" cy="373380"/>
            <a:chOff x="3581329" y="4010342"/>
            <a:chExt cx="382905" cy="373380"/>
          </a:xfrm>
        </p:grpSpPr>
        <p:sp>
          <p:nvSpPr>
            <p:cNvPr id="22" name="object 22"/>
            <p:cNvSpPr/>
            <p:nvPr/>
          </p:nvSpPr>
          <p:spPr>
            <a:xfrm>
              <a:off x="3585992" y="4015005"/>
              <a:ext cx="373380" cy="363855"/>
            </a:xfrm>
            <a:custGeom>
              <a:avLst/>
              <a:gdLst/>
              <a:ahLst/>
              <a:cxnLst/>
              <a:rect l="l" t="t" r="r" b="b"/>
              <a:pathLst>
                <a:path w="373379" h="363854">
                  <a:moveTo>
                    <a:pt x="322518" y="0"/>
                  </a:moveTo>
                  <a:lnTo>
                    <a:pt x="50536" y="0"/>
                  </a:lnTo>
                  <a:lnTo>
                    <a:pt x="47017" y="348"/>
                  </a:lnTo>
                  <a:lnTo>
                    <a:pt x="13330" y="18354"/>
                  </a:lnTo>
                  <a:lnTo>
                    <a:pt x="0" y="50548"/>
                  </a:lnTo>
                  <a:lnTo>
                    <a:pt x="0" y="309635"/>
                  </a:lnTo>
                  <a:lnTo>
                    <a:pt x="0" y="313192"/>
                  </a:lnTo>
                  <a:lnTo>
                    <a:pt x="18354" y="350398"/>
                  </a:lnTo>
                  <a:lnTo>
                    <a:pt x="50536" y="363728"/>
                  </a:lnTo>
                  <a:lnTo>
                    <a:pt x="322518" y="363728"/>
                  </a:lnTo>
                  <a:lnTo>
                    <a:pt x="359724" y="345374"/>
                  </a:lnTo>
                  <a:lnTo>
                    <a:pt x="373055" y="313192"/>
                  </a:lnTo>
                  <a:lnTo>
                    <a:pt x="373055" y="50548"/>
                  </a:lnTo>
                  <a:lnTo>
                    <a:pt x="354700" y="13330"/>
                  </a:lnTo>
                  <a:lnTo>
                    <a:pt x="326025" y="348"/>
                  </a:lnTo>
                  <a:lnTo>
                    <a:pt x="322518" y="0"/>
                  </a:lnTo>
                  <a:close/>
                </a:path>
              </a:pathLst>
            </a:custGeom>
            <a:solidFill>
              <a:srgbClr val="DADBF1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3"/>
            <p:cNvSpPr/>
            <p:nvPr/>
          </p:nvSpPr>
          <p:spPr>
            <a:xfrm>
              <a:off x="3585992" y="4015005"/>
              <a:ext cx="373380" cy="363855"/>
            </a:xfrm>
            <a:custGeom>
              <a:avLst/>
              <a:gdLst/>
              <a:ahLst/>
              <a:cxnLst/>
              <a:rect l="l" t="t" r="r" b="b"/>
              <a:pathLst>
                <a:path w="373379" h="363854">
                  <a:moveTo>
                    <a:pt x="0" y="309635"/>
                  </a:moveTo>
                  <a:lnTo>
                    <a:pt x="0" y="54092"/>
                  </a:lnTo>
                  <a:lnTo>
                    <a:pt x="0" y="50548"/>
                  </a:lnTo>
                  <a:lnTo>
                    <a:pt x="348" y="47017"/>
                  </a:lnTo>
                  <a:lnTo>
                    <a:pt x="1044" y="43535"/>
                  </a:lnTo>
                  <a:lnTo>
                    <a:pt x="1728" y="40053"/>
                  </a:lnTo>
                  <a:lnTo>
                    <a:pt x="2760" y="36671"/>
                  </a:lnTo>
                  <a:lnTo>
                    <a:pt x="26996" y="7137"/>
                  </a:lnTo>
                  <a:lnTo>
                    <a:pt x="33388" y="4116"/>
                  </a:lnTo>
                  <a:lnTo>
                    <a:pt x="36671" y="2760"/>
                  </a:lnTo>
                  <a:lnTo>
                    <a:pt x="40053" y="1728"/>
                  </a:lnTo>
                  <a:lnTo>
                    <a:pt x="43535" y="1044"/>
                  </a:lnTo>
                  <a:lnTo>
                    <a:pt x="47017" y="348"/>
                  </a:lnTo>
                  <a:lnTo>
                    <a:pt x="50536" y="0"/>
                  </a:lnTo>
                  <a:lnTo>
                    <a:pt x="54092" y="0"/>
                  </a:lnTo>
                  <a:lnTo>
                    <a:pt x="318962" y="0"/>
                  </a:lnTo>
                  <a:lnTo>
                    <a:pt x="322518" y="0"/>
                  </a:lnTo>
                  <a:lnTo>
                    <a:pt x="326025" y="348"/>
                  </a:lnTo>
                  <a:lnTo>
                    <a:pt x="329519" y="1044"/>
                  </a:lnTo>
                  <a:lnTo>
                    <a:pt x="333001" y="1728"/>
                  </a:lnTo>
                  <a:lnTo>
                    <a:pt x="336383" y="2760"/>
                  </a:lnTo>
                  <a:lnTo>
                    <a:pt x="339666" y="4116"/>
                  </a:lnTo>
                  <a:lnTo>
                    <a:pt x="342949" y="5471"/>
                  </a:lnTo>
                  <a:lnTo>
                    <a:pt x="368939" y="33388"/>
                  </a:lnTo>
                  <a:lnTo>
                    <a:pt x="372010" y="43535"/>
                  </a:lnTo>
                  <a:lnTo>
                    <a:pt x="372706" y="47017"/>
                  </a:lnTo>
                  <a:lnTo>
                    <a:pt x="373055" y="50548"/>
                  </a:lnTo>
                  <a:lnTo>
                    <a:pt x="373055" y="54092"/>
                  </a:lnTo>
                  <a:lnTo>
                    <a:pt x="373055" y="309635"/>
                  </a:lnTo>
                  <a:lnTo>
                    <a:pt x="373055" y="313192"/>
                  </a:lnTo>
                  <a:lnTo>
                    <a:pt x="372706" y="316698"/>
                  </a:lnTo>
                  <a:lnTo>
                    <a:pt x="372010" y="320193"/>
                  </a:lnTo>
                  <a:lnTo>
                    <a:pt x="371326" y="323675"/>
                  </a:lnTo>
                  <a:lnTo>
                    <a:pt x="349017" y="354613"/>
                  </a:lnTo>
                  <a:lnTo>
                    <a:pt x="329507" y="362684"/>
                  </a:lnTo>
                  <a:lnTo>
                    <a:pt x="326025" y="363380"/>
                  </a:lnTo>
                  <a:lnTo>
                    <a:pt x="322518" y="363728"/>
                  </a:lnTo>
                  <a:lnTo>
                    <a:pt x="318962" y="363728"/>
                  </a:lnTo>
                  <a:lnTo>
                    <a:pt x="54092" y="363728"/>
                  </a:lnTo>
                  <a:lnTo>
                    <a:pt x="50536" y="363728"/>
                  </a:lnTo>
                  <a:lnTo>
                    <a:pt x="47017" y="363380"/>
                  </a:lnTo>
                  <a:lnTo>
                    <a:pt x="43535" y="362684"/>
                  </a:lnTo>
                  <a:lnTo>
                    <a:pt x="40053" y="362000"/>
                  </a:lnTo>
                  <a:lnTo>
                    <a:pt x="9114" y="339679"/>
                  </a:lnTo>
                  <a:lnTo>
                    <a:pt x="7137" y="336732"/>
                  </a:lnTo>
                  <a:lnTo>
                    <a:pt x="5471" y="333623"/>
                  </a:lnTo>
                  <a:lnTo>
                    <a:pt x="4116" y="330340"/>
                  </a:lnTo>
                  <a:lnTo>
                    <a:pt x="2760" y="327057"/>
                  </a:lnTo>
                  <a:lnTo>
                    <a:pt x="1728" y="323675"/>
                  </a:lnTo>
                  <a:lnTo>
                    <a:pt x="1044" y="320193"/>
                  </a:lnTo>
                  <a:lnTo>
                    <a:pt x="348" y="316698"/>
                  </a:lnTo>
                  <a:lnTo>
                    <a:pt x="0" y="313192"/>
                  </a:lnTo>
                  <a:lnTo>
                    <a:pt x="0" y="309635"/>
                  </a:lnTo>
                  <a:close/>
                </a:path>
              </a:pathLst>
            </a:custGeom>
            <a:ln w="9326">
              <a:solidFill>
                <a:srgbClr val="BFC1D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4" name="object 24"/>
          <p:cNvSpPr txBox="1"/>
          <p:nvPr/>
        </p:nvSpPr>
        <p:spPr>
          <a:xfrm>
            <a:off x="3676032" y="4079986"/>
            <a:ext cx="196215" cy="25146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450" spc="615" dirty="0">
                <a:solidFill>
                  <a:srgbClr val="262424"/>
                </a:solidFill>
                <a:latin typeface="Times New Roman"/>
                <a:cs typeface="Times New Roman"/>
              </a:rPr>
              <a:t>4</a:t>
            </a:r>
            <a:endParaRPr sz="1450">
              <a:latin typeface="Times New Roman"/>
              <a:cs typeface="Times New Roman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4114223" y="3982956"/>
            <a:ext cx="2157730" cy="195707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09245">
              <a:lnSpc>
                <a:spcPct val="107100"/>
              </a:lnSpc>
              <a:spcBef>
                <a:spcPts val="95"/>
              </a:spcBef>
            </a:pPr>
            <a:r>
              <a:rPr sz="1600" spc="130" dirty="0">
                <a:solidFill>
                  <a:srgbClr val="262424"/>
                </a:solidFill>
                <a:latin typeface="Times New Roman"/>
                <a:cs typeface="Times New Roman"/>
              </a:rPr>
              <a:t>Personalized </a:t>
            </a:r>
            <a:r>
              <a:rPr sz="1600" spc="150" dirty="0">
                <a:solidFill>
                  <a:srgbClr val="262424"/>
                </a:solidFill>
                <a:latin typeface="Times New Roman"/>
                <a:cs typeface="Times New Roman"/>
              </a:rPr>
              <a:t>Recommendations</a:t>
            </a:r>
            <a:endParaRPr sz="1600">
              <a:latin typeface="Times New Roman"/>
              <a:cs typeface="Times New Roman"/>
            </a:endParaRPr>
          </a:p>
          <a:p>
            <a:pPr marL="12700" marR="5080">
              <a:lnSpc>
                <a:spcPct val="135300"/>
              </a:lnSpc>
              <a:spcBef>
                <a:spcPts val="545"/>
              </a:spcBef>
            </a:pPr>
            <a:r>
              <a:rPr sz="1300" spc="50" dirty="0">
                <a:solidFill>
                  <a:srgbClr val="262424"/>
                </a:solidFill>
                <a:latin typeface="Times New Roman"/>
                <a:cs typeface="Times New Roman"/>
              </a:rPr>
              <a:t>Providing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personalized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product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or</a:t>
            </a:r>
            <a:r>
              <a:rPr sz="130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content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recommendations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based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on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user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preferences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and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beh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a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v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i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o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r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s</a:t>
            </a:r>
            <a:r>
              <a:rPr sz="200" spc="12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143750" y="253"/>
            <a:ext cx="4286249" cy="64389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667625" y="219074"/>
            <a:ext cx="3238499" cy="6010275"/>
          </a:xfrm>
          <a:prstGeom prst="rect">
            <a:avLst/>
          </a:prstGeom>
        </p:spPr>
      </p:pic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87370" y="530271"/>
            <a:ext cx="5918200" cy="1092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4600"/>
              </a:lnSpc>
              <a:spcBef>
                <a:spcPts val="95"/>
              </a:spcBef>
            </a:pPr>
            <a:r>
              <a:rPr sz="2600" spc="450" dirty="0"/>
              <a:t>Ethical</a:t>
            </a:r>
            <a:r>
              <a:rPr sz="2600" spc="-40" dirty="0"/>
              <a:t> </a:t>
            </a:r>
            <a:r>
              <a:rPr sz="2600" spc="575" dirty="0"/>
              <a:t>Considerations</a:t>
            </a:r>
            <a:r>
              <a:rPr sz="2600" spc="-40" dirty="0"/>
              <a:t> </a:t>
            </a:r>
            <a:r>
              <a:rPr sz="2600" spc="434" dirty="0"/>
              <a:t>in</a:t>
            </a:r>
            <a:r>
              <a:rPr sz="2600" spc="-40" dirty="0"/>
              <a:t> </a:t>
            </a:r>
            <a:r>
              <a:rPr sz="2600" spc="565" dirty="0"/>
              <a:t>Data </a:t>
            </a:r>
            <a:r>
              <a:rPr sz="2600" spc="625" dirty="0"/>
              <a:t>Science</a:t>
            </a:r>
            <a:endParaRPr sz="2600"/>
          </a:p>
        </p:txBody>
      </p:sp>
      <p:grpSp>
        <p:nvGrpSpPr>
          <p:cNvPr id="5" name="object 5"/>
          <p:cNvGrpSpPr/>
          <p:nvPr/>
        </p:nvGrpSpPr>
        <p:grpSpPr>
          <a:xfrm>
            <a:off x="600075" y="1914524"/>
            <a:ext cx="5943600" cy="3933825"/>
            <a:chOff x="600075" y="1914524"/>
            <a:chExt cx="5943600" cy="3933825"/>
          </a:xfrm>
        </p:grpSpPr>
        <p:sp>
          <p:nvSpPr>
            <p:cNvPr id="6" name="object 6"/>
            <p:cNvSpPr/>
            <p:nvPr/>
          </p:nvSpPr>
          <p:spPr>
            <a:xfrm>
              <a:off x="604837" y="1919287"/>
              <a:ext cx="5934075" cy="3924300"/>
            </a:xfrm>
            <a:custGeom>
              <a:avLst/>
              <a:gdLst/>
              <a:ahLst/>
              <a:cxnLst/>
              <a:rect l="l" t="t" r="r" b="b"/>
              <a:pathLst>
                <a:path w="5934075" h="3924300">
                  <a:moveTo>
                    <a:pt x="0" y="3869056"/>
                  </a:moveTo>
                  <a:lnTo>
                    <a:pt x="0" y="55245"/>
                  </a:lnTo>
                  <a:lnTo>
                    <a:pt x="0" y="51612"/>
                  </a:lnTo>
                  <a:lnTo>
                    <a:pt x="351" y="48018"/>
                  </a:lnTo>
                  <a:lnTo>
                    <a:pt x="1061" y="44462"/>
                  </a:lnTo>
                  <a:lnTo>
                    <a:pt x="1771" y="40906"/>
                  </a:lnTo>
                  <a:lnTo>
                    <a:pt x="2818" y="37452"/>
                  </a:lnTo>
                  <a:lnTo>
                    <a:pt x="4207" y="34099"/>
                  </a:lnTo>
                  <a:lnTo>
                    <a:pt x="5590" y="30759"/>
                  </a:lnTo>
                  <a:lnTo>
                    <a:pt x="24551" y="9309"/>
                  </a:lnTo>
                  <a:lnTo>
                    <a:pt x="27567" y="7289"/>
                  </a:lnTo>
                  <a:lnTo>
                    <a:pt x="44465" y="1066"/>
                  </a:lnTo>
                  <a:lnTo>
                    <a:pt x="48026" y="355"/>
                  </a:lnTo>
                  <a:lnTo>
                    <a:pt x="51619" y="0"/>
                  </a:lnTo>
                  <a:lnTo>
                    <a:pt x="55245" y="0"/>
                  </a:lnTo>
                  <a:lnTo>
                    <a:pt x="5878830" y="0"/>
                  </a:lnTo>
                  <a:lnTo>
                    <a:pt x="5882462" y="0"/>
                  </a:lnTo>
                  <a:lnTo>
                    <a:pt x="5886043" y="355"/>
                  </a:lnTo>
                  <a:lnTo>
                    <a:pt x="5889599" y="1066"/>
                  </a:lnTo>
                  <a:lnTo>
                    <a:pt x="5893168" y="1765"/>
                  </a:lnTo>
                  <a:lnTo>
                    <a:pt x="5896622" y="2819"/>
                  </a:lnTo>
                  <a:lnTo>
                    <a:pt x="5899962" y="4203"/>
                  </a:lnTo>
                  <a:lnTo>
                    <a:pt x="5903328" y="5588"/>
                  </a:lnTo>
                  <a:lnTo>
                    <a:pt x="5917895" y="16179"/>
                  </a:lnTo>
                  <a:lnTo>
                    <a:pt x="5920460" y="18745"/>
                  </a:lnTo>
                  <a:lnTo>
                    <a:pt x="5933008" y="44462"/>
                  </a:lnTo>
                  <a:lnTo>
                    <a:pt x="5933719" y="48018"/>
                  </a:lnTo>
                  <a:lnTo>
                    <a:pt x="5934075" y="51612"/>
                  </a:lnTo>
                  <a:lnTo>
                    <a:pt x="5934075" y="55245"/>
                  </a:lnTo>
                  <a:lnTo>
                    <a:pt x="5934075" y="3869056"/>
                  </a:lnTo>
                  <a:lnTo>
                    <a:pt x="5934075" y="3872682"/>
                  </a:lnTo>
                  <a:lnTo>
                    <a:pt x="5933719" y="3876273"/>
                  </a:lnTo>
                  <a:lnTo>
                    <a:pt x="5933008" y="3879831"/>
                  </a:lnTo>
                  <a:lnTo>
                    <a:pt x="5932309" y="3883388"/>
                  </a:lnTo>
                  <a:lnTo>
                    <a:pt x="5909525" y="3914989"/>
                  </a:lnTo>
                  <a:lnTo>
                    <a:pt x="5899962" y="3920093"/>
                  </a:lnTo>
                  <a:lnTo>
                    <a:pt x="5896622" y="3921483"/>
                  </a:lnTo>
                  <a:lnTo>
                    <a:pt x="5878830" y="3924301"/>
                  </a:lnTo>
                  <a:lnTo>
                    <a:pt x="55245" y="3924301"/>
                  </a:lnTo>
                  <a:lnTo>
                    <a:pt x="18747" y="3910683"/>
                  </a:lnTo>
                  <a:lnTo>
                    <a:pt x="9311" y="3899744"/>
                  </a:lnTo>
                  <a:lnTo>
                    <a:pt x="7292" y="3896728"/>
                  </a:lnTo>
                  <a:lnTo>
                    <a:pt x="5590" y="3893548"/>
                  </a:lnTo>
                  <a:lnTo>
                    <a:pt x="4207" y="3890194"/>
                  </a:lnTo>
                  <a:lnTo>
                    <a:pt x="2818" y="3886841"/>
                  </a:lnTo>
                  <a:lnTo>
                    <a:pt x="1771" y="3883388"/>
                  </a:lnTo>
                  <a:lnTo>
                    <a:pt x="1061" y="3879831"/>
                  </a:lnTo>
                  <a:lnTo>
                    <a:pt x="351" y="3876273"/>
                  </a:lnTo>
                  <a:lnTo>
                    <a:pt x="0" y="3872682"/>
                  </a:lnTo>
                  <a:lnTo>
                    <a:pt x="0" y="386905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09600" y="1924049"/>
              <a:ext cx="5924550" cy="771525"/>
            </a:xfrm>
            <a:custGeom>
              <a:avLst/>
              <a:gdLst/>
              <a:ahLst/>
              <a:cxnLst/>
              <a:rect l="l" t="t" r="r" b="b"/>
              <a:pathLst>
                <a:path w="5924550" h="771525">
                  <a:moveTo>
                    <a:pt x="2962275" y="0"/>
                  </a:moveTo>
                  <a:lnTo>
                    <a:pt x="0" y="0"/>
                  </a:lnTo>
                  <a:lnTo>
                    <a:pt x="0" y="771525"/>
                  </a:lnTo>
                  <a:lnTo>
                    <a:pt x="2962275" y="771525"/>
                  </a:lnTo>
                  <a:lnTo>
                    <a:pt x="2962275" y="0"/>
                  </a:lnTo>
                  <a:close/>
                </a:path>
                <a:path w="5924550" h="771525">
                  <a:moveTo>
                    <a:pt x="5924537" y="12"/>
                  </a:moveTo>
                  <a:lnTo>
                    <a:pt x="2971787" y="12"/>
                  </a:lnTo>
                  <a:lnTo>
                    <a:pt x="2971787" y="771525"/>
                  </a:lnTo>
                  <a:lnTo>
                    <a:pt x="5924537" y="771525"/>
                  </a:lnTo>
                  <a:lnTo>
                    <a:pt x="5924537" y="12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609600" y="2695574"/>
              <a:ext cx="2962275" cy="1047750"/>
            </a:xfrm>
            <a:custGeom>
              <a:avLst/>
              <a:gdLst/>
              <a:ahLst/>
              <a:cxnLst/>
              <a:rect l="l" t="t" r="r" b="b"/>
              <a:pathLst>
                <a:path w="2962275" h="1047750">
                  <a:moveTo>
                    <a:pt x="2962275" y="0"/>
                  </a:moveTo>
                  <a:lnTo>
                    <a:pt x="0" y="0"/>
                  </a:lnTo>
                  <a:lnTo>
                    <a:pt x="0" y="1047750"/>
                  </a:lnTo>
                  <a:lnTo>
                    <a:pt x="2962275" y="1047750"/>
                  </a:lnTo>
                  <a:lnTo>
                    <a:pt x="2962275" y="0"/>
                  </a:lnTo>
                  <a:close/>
                </a:path>
              </a:pathLst>
            </a:custGeom>
            <a:solidFill>
              <a:srgbClr val="000000">
                <a:alpha val="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609600" y="3743337"/>
              <a:ext cx="5924550" cy="1047750"/>
            </a:xfrm>
            <a:custGeom>
              <a:avLst/>
              <a:gdLst/>
              <a:ahLst/>
              <a:cxnLst/>
              <a:rect l="l" t="t" r="r" b="b"/>
              <a:pathLst>
                <a:path w="5924550" h="1047750">
                  <a:moveTo>
                    <a:pt x="2962275" y="0"/>
                  </a:moveTo>
                  <a:lnTo>
                    <a:pt x="0" y="0"/>
                  </a:lnTo>
                  <a:lnTo>
                    <a:pt x="0" y="1047737"/>
                  </a:lnTo>
                  <a:lnTo>
                    <a:pt x="2962275" y="1047737"/>
                  </a:lnTo>
                  <a:lnTo>
                    <a:pt x="2962275" y="0"/>
                  </a:lnTo>
                  <a:close/>
                </a:path>
                <a:path w="5924550" h="1047750">
                  <a:moveTo>
                    <a:pt x="5924537" y="0"/>
                  </a:moveTo>
                  <a:lnTo>
                    <a:pt x="2971787" y="0"/>
                  </a:lnTo>
                  <a:lnTo>
                    <a:pt x="2971787" y="1047737"/>
                  </a:lnTo>
                  <a:lnTo>
                    <a:pt x="5924537" y="1047737"/>
                  </a:lnTo>
                  <a:lnTo>
                    <a:pt x="5924537" y="0"/>
                  </a:lnTo>
                  <a:close/>
                </a:path>
              </a:pathLst>
            </a:custGeom>
            <a:solidFill>
              <a:srgbClr val="FFFFFF">
                <a:alpha val="391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768350" y="2048550"/>
            <a:ext cx="605155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Privacy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735380" y="1973444"/>
            <a:ext cx="2200275" cy="57785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-635">
              <a:lnSpc>
                <a:spcPct val="139400"/>
              </a:lnSpc>
              <a:spcBef>
                <a:spcPts val="95"/>
              </a:spcBef>
            </a:pP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Ensuring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the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protection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of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personal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85" dirty="0">
                <a:solidFill>
                  <a:srgbClr val="262424"/>
                </a:solidFill>
                <a:latin typeface="Times New Roman"/>
                <a:cs typeface="Times New Roman"/>
              </a:rPr>
              <a:t>sensitive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30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450" spc="13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1050" y="2820075"/>
            <a:ext cx="34290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</a:pP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Bias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581400" y="2695574"/>
            <a:ext cx="2952750" cy="1047750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vert="horz" wrap="square" lIns="0" tIns="61594" rIns="0" bIns="0" rtlCol="0">
            <a:spAutoFit/>
          </a:bodyPr>
          <a:lstStyle/>
          <a:p>
            <a:pPr marL="166370" marR="304165" indent="-635">
              <a:lnSpc>
                <a:spcPct val="139400"/>
              </a:lnSpc>
              <a:spcBef>
                <a:spcPts val="484"/>
              </a:spcBef>
            </a:pP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Addressing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50" dirty="0">
                <a:solidFill>
                  <a:srgbClr val="262424"/>
                </a:solidFill>
                <a:latin typeface="Times New Roman"/>
                <a:cs typeface="Times New Roman"/>
              </a:rPr>
              <a:t>mitigating 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algorithmic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bias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that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55" dirty="0">
                <a:solidFill>
                  <a:srgbClr val="262424"/>
                </a:solidFill>
                <a:latin typeface="Times New Roman"/>
                <a:cs typeface="Times New Roman"/>
              </a:rPr>
              <a:t>can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lead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to </a:t>
            </a: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unfair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decisions</a:t>
            </a:r>
            <a:r>
              <a:rPr sz="450" spc="110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68356" y="3867825"/>
            <a:ext cx="1098550" cy="226695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1300" spc="95" dirty="0">
                <a:solidFill>
                  <a:srgbClr val="262424"/>
                </a:solidFill>
                <a:latin typeface="Times New Roman"/>
                <a:cs typeface="Times New Roman"/>
              </a:rPr>
              <a:t>Transparency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735385" y="3792719"/>
            <a:ext cx="2419350" cy="8540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39400"/>
              </a:lnSpc>
              <a:spcBef>
                <a:spcPts val="95"/>
              </a:spcBef>
            </a:pPr>
            <a:r>
              <a:rPr sz="1300" spc="65" dirty="0">
                <a:solidFill>
                  <a:srgbClr val="262424"/>
                </a:solidFill>
                <a:latin typeface="Times New Roman"/>
                <a:cs typeface="Times New Roman"/>
              </a:rPr>
              <a:t>Providing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clear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explanations</a:t>
            </a:r>
            <a:r>
              <a:rPr sz="1300" spc="2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of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how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85" dirty="0">
                <a:solidFill>
                  <a:srgbClr val="262424"/>
                </a:solidFill>
                <a:latin typeface="Times New Roman"/>
                <a:cs typeface="Times New Roman"/>
              </a:rPr>
              <a:t>data</a:t>
            </a:r>
            <a:r>
              <a:rPr sz="450" spc="185" dirty="0">
                <a:solidFill>
                  <a:srgbClr val="262424"/>
                </a:solidFill>
                <a:latin typeface="Times New Roman"/>
                <a:cs typeface="Times New Roman"/>
              </a:rPr>
              <a:t>-</a:t>
            </a:r>
            <a:r>
              <a:rPr sz="1300" spc="80" dirty="0">
                <a:solidFill>
                  <a:srgbClr val="262424"/>
                </a:solidFill>
                <a:latin typeface="Times New Roman"/>
                <a:cs typeface="Times New Roman"/>
              </a:rPr>
              <a:t>driven</a:t>
            </a:r>
            <a:r>
              <a:rPr sz="1300" spc="2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4" dirty="0">
                <a:solidFill>
                  <a:srgbClr val="262424"/>
                </a:solidFill>
                <a:latin typeface="Times New Roman"/>
                <a:cs typeface="Times New Roman"/>
              </a:rPr>
              <a:t>models</a:t>
            </a:r>
            <a:r>
              <a:rPr sz="1300" spc="3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0" dirty="0">
                <a:solidFill>
                  <a:srgbClr val="262424"/>
                </a:solidFill>
                <a:latin typeface="Times New Roman"/>
                <a:cs typeface="Times New Roman"/>
              </a:rPr>
              <a:t>and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decisions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are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55" dirty="0">
                <a:solidFill>
                  <a:srgbClr val="262424"/>
                </a:solidFill>
                <a:latin typeface="Times New Roman"/>
                <a:cs typeface="Times New Roman"/>
              </a:rPr>
              <a:t>made</a:t>
            </a:r>
            <a:r>
              <a:rPr sz="450" spc="15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45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609600" y="4791076"/>
            <a:ext cx="2962275" cy="1047750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vert="horz" wrap="square" lIns="0" tIns="139700" rIns="0" bIns="0" rtlCol="0">
            <a:spAutoFit/>
          </a:bodyPr>
          <a:lstStyle/>
          <a:p>
            <a:pPr marL="170815">
              <a:lnSpc>
                <a:spcPct val="100000"/>
              </a:lnSpc>
              <a:spcBef>
                <a:spcPts val="1100"/>
              </a:spcBef>
            </a:pPr>
            <a:r>
              <a:rPr sz="1300" spc="55" dirty="0">
                <a:solidFill>
                  <a:srgbClr val="262424"/>
                </a:solidFill>
                <a:latin typeface="Times New Roman"/>
                <a:cs typeface="Times New Roman"/>
              </a:rPr>
              <a:t>Accountability</a:t>
            </a:r>
            <a:endParaRPr sz="1300">
              <a:latin typeface="Times New Roman"/>
              <a:cs typeface="Times New Roman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3581400" y="4791076"/>
            <a:ext cx="2952750" cy="1047750"/>
          </a:xfrm>
          <a:prstGeom prst="rect">
            <a:avLst/>
          </a:prstGeom>
          <a:solidFill>
            <a:srgbClr val="000000">
              <a:alpha val="3919"/>
            </a:srgbClr>
          </a:solidFill>
        </p:spPr>
        <p:txBody>
          <a:bodyPr vert="horz" wrap="square" lIns="0" tIns="61594" rIns="0" bIns="0" rtlCol="0">
            <a:spAutoFit/>
          </a:bodyPr>
          <a:lstStyle/>
          <a:p>
            <a:pPr marL="166370" marR="508634" algn="just">
              <a:lnSpc>
                <a:spcPct val="139400"/>
              </a:lnSpc>
              <a:spcBef>
                <a:spcPts val="484"/>
              </a:spcBef>
            </a:pP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Establishing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00" dirty="0">
                <a:solidFill>
                  <a:srgbClr val="262424"/>
                </a:solidFill>
                <a:latin typeface="Times New Roman"/>
                <a:cs typeface="Times New Roman"/>
              </a:rPr>
              <a:t>responsible</a:t>
            </a:r>
            <a:r>
              <a:rPr sz="1300" spc="4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10" dirty="0">
                <a:solidFill>
                  <a:srgbClr val="262424"/>
                </a:solidFill>
                <a:latin typeface="Times New Roman"/>
                <a:cs typeface="Times New Roman"/>
              </a:rPr>
              <a:t>data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governance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45" dirty="0">
                <a:solidFill>
                  <a:srgbClr val="262424"/>
                </a:solidFill>
                <a:latin typeface="Times New Roman"/>
                <a:cs typeface="Times New Roman"/>
              </a:rPr>
              <a:t>and</a:t>
            </a:r>
            <a:r>
              <a:rPr sz="1300" spc="1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90" dirty="0">
                <a:solidFill>
                  <a:srgbClr val="262424"/>
                </a:solidFill>
                <a:latin typeface="Times New Roman"/>
                <a:cs typeface="Times New Roman"/>
              </a:rPr>
              <a:t>oversight</a:t>
            </a:r>
            <a:r>
              <a:rPr sz="1300" spc="10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70" dirty="0">
                <a:solidFill>
                  <a:srgbClr val="262424"/>
                </a:solidFill>
                <a:latin typeface="Times New Roman"/>
                <a:cs typeface="Times New Roman"/>
              </a:rPr>
              <a:t>to </a:t>
            </a:r>
            <a:r>
              <a:rPr sz="1300" spc="105" dirty="0">
                <a:solidFill>
                  <a:srgbClr val="262424"/>
                </a:solidFill>
                <a:latin typeface="Times New Roman"/>
                <a:cs typeface="Times New Roman"/>
              </a:rPr>
              <a:t>prevent</a:t>
            </a:r>
            <a:r>
              <a:rPr sz="1300" spc="5" dirty="0">
                <a:solidFill>
                  <a:srgbClr val="262424"/>
                </a:solidFill>
                <a:latin typeface="Times New Roman"/>
                <a:cs typeface="Times New Roman"/>
              </a:rPr>
              <a:t> </a:t>
            </a:r>
            <a:r>
              <a:rPr sz="1300" spc="125" dirty="0">
                <a:solidFill>
                  <a:srgbClr val="262424"/>
                </a:solidFill>
                <a:latin typeface="Times New Roman"/>
                <a:cs typeface="Times New Roman"/>
              </a:rPr>
              <a:t>misuse</a:t>
            </a:r>
            <a:r>
              <a:rPr sz="450" spc="125" dirty="0">
                <a:solidFill>
                  <a:srgbClr val="262424"/>
                </a:solidFill>
                <a:latin typeface="Times New Roman"/>
                <a:cs typeface="Times New Roman"/>
              </a:rPr>
              <a:t>.</a:t>
            </a:r>
            <a:endParaRPr sz="45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</TotalTime>
  <Words>570</Words>
  <Application>Microsoft Office PowerPoint</Application>
  <PresentationFormat>Custom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Calibri</vt:lpstr>
      <vt:lpstr>Times New Roman</vt:lpstr>
      <vt:lpstr>Office Theme</vt:lpstr>
      <vt:lpstr>Data Science and Big Data: Unlocking the Future</vt:lpstr>
      <vt:lpstr>Understanding the Fundamentals of Data Science</vt:lpstr>
      <vt:lpstr>The Role of Big Data in Data Science</vt:lpstr>
      <vt:lpstr>Data Collection and Preprocessing Techniques</vt:lpstr>
      <vt:lpstr>Data Visualization and Exploratory Data Analysis</vt:lpstr>
      <vt:lpstr>Machine Learning Algorithms and Techniques</vt:lpstr>
      <vt:lpstr>Deep Learning and Neural Networks</vt:lpstr>
      <vt:lpstr>Real-World Applications of Data Science</vt:lpstr>
      <vt:lpstr>Ethical Considerations in Data Science</vt:lpstr>
      <vt:lpstr>The Future of Data Science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subject>LightPDF - Edit, Convert PDF Files Online for Free</dc:subject>
  <dc:creator>lightpdf.com</dc:creator>
  <cp:lastModifiedBy>saisri reddy</cp:lastModifiedBy>
  <cp:revision>4</cp:revision>
  <dcterms:created xsi:type="dcterms:W3CDTF">2024-10-18T16:09:24Z</dcterms:created>
  <dcterms:modified xsi:type="dcterms:W3CDTF">2024-10-18T16:22:25Z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2024-10-18T00:00:00Z</vt:filetime>
  </property>
  <property fmtid="{D5CDD505-2E9C-101B-9397-08002B2CF9AE}" pid="3" name="Creator">
    <vt:lpwstr>pdf-lib (https://github.com/Hopding/pdf-lib)</vt:lpwstr>
  </property>
  <property fmtid="{D5CDD505-2E9C-101B-9397-08002B2CF9AE}" pid="4" name="LastSaved">
    <vt:filetime>2024-10-18T00:00:00Z</vt:filetime>
  </property>
  <property fmtid="{D5CDD505-2E9C-101B-9397-08002B2CF9AE}" pid="5" name="Producer">
    <vt:lpwstr>GPL Ghostscript 10.02.0</vt:lpwstr>
  </property>
</Properties>
</file>